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3"/>
  </p:notesMasterIdLst>
  <p:handoutMasterIdLst>
    <p:handoutMasterId r:id="rId34"/>
  </p:handoutMasterIdLst>
  <p:sldIdLst>
    <p:sldId id="296" r:id="rId2"/>
    <p:sldId id="297" r:id="rId3"/>
    <p:sldId id="298" r:id="rId4"/>
    <p:sldId id="299" r:id="rId5"/>
    <p:sldId id="301" r:id="rId6"/>
    <p:sldId id="302" r:id="rId7"/>
    <p:sldId id="327" r:id="rId8"/>
    <p:sldId id="328" r:id="rId9"/>
    <p:sldId id="303" r:id="rId10"/>
    <p:sldId id="330" r:id="rId11"/>
    <p:sldId id="331" r:id="rId12"/>
    <p:sldId id="304" r:id="rId13"/>
    <p:sldId id="329" r:id="rId14"/>
    <p:sldId id="332" r:id="rId15"/>
    <p:sldId id="305" r:id="rId16"/>
    <p:sldId id="333" r:id="rId17"/>
    <p:sldId id="334" r:id="rId18"/>
    <p:sldId id="306" r:id="rId19"/>
    <p:sldId id="307" r:id="rId20"/>
    <p:sldId id="308" r:id="rId21"/>
    <p:sldId id="309" r:id="rId22"/>
    <p:sldId id="310" r:id="rId23"/>
    <p:sldId id="311" r:id="rId24"/>
    <p:sldId id="312" r:id="rId25"/>
    <p:sldId id="313" r:id="rId26"/>
    <p:sldId id="314" r:id="rId27"/>
    <p:sldId id="324" r:id="rId28"/>
    <p:sldId id="325" r:id="rId29"/>
    <p:sldId id="326" r:id="rId30"/>
    <p:sldId id="319" r:id="rId31"/>
    <p:sldId id="320" r:id="rId3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ng, Kay Yin" initials="OKY" lastIdx="8" clrIdx="0">
    <p:extLst>
      <p:ext uri="{19B8F6BF-5375-455C-9EA6-DF929625EA0E}">
        <p15:presenceInfo xmlns:p15="http://schemas.microsoft.com/office/powerpoint/2012/main" userId="S::KayYin.Ong@chubb.com::71fdb207633572c7" providerId="AD"/>
      </p:ext>
    </p:extLst>
  </p:cmAuthor>
  <p:cmAuthor id="2" name="Minjoot, Michele Anne    - Singapore" initials="MMA-S" lastIdx="3" clrIdx="1">
    <p:extLst>
      <p:ext uri="{19B8F6BF-5375-455C-9EA6-DF929625EA0E}">
        <p15:presenceInfo xmlns:p15="http://schemas.microsoft.com/office/powerpoint/2012/main" userId="S::Michele.Minjoot@Chubb.com::f53fd937-c9d8-4a0f-961e-9661a8c348a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ACB00"/>
    <a:srgbClr val="F5F4F4"/>
    <a:srgbClr val="D9D7D7"/>
    <a:srgbClr val="150F96"/>
    <a:srgbClr val="FF6600"/>
    <a:srgbClr val="B888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00"/>
    <p:restoredTop sz="94740"/>
  </p:normalViewPr>
  <p:slideViewPr>
    <p:cSldViewPr snapToGrid="0" snapToObjects="1" showGuides="1">
      <p:cViewPr varScale="1">
        <p:scale>
          <a:sx n="133" d="100"/>
          <a:sy n="133" d="100"/>
        </p:scale>
        <p:origin x="1410" y="126"/>
      </p:cViewPr>
      <p:guideLst>
        <p:guide pos="5760"/>
        <p:guide orient="horz" pos="3240"/>
      </p:guideLst>
    </p:cSldViewPr>
  </p:slideViewPr>
  <p:notesTextViewPr>
    <p:cViewPr>
      <p:scale>
        <a:sx n="1" d="1"/>
        <a:sy n="1" d="1"/>
      </p:scale>
      <p:origin x="0" y="0"/>
    </p:cViewPr>
  </p:notesTextViewPr>
  <p:notesViewPr>
    <p:cSldViewPr snapToGrid="0" snapToObjects="1" showGuides="1">
      <p:cViewPr varScale="1">
        <p:scale>
          <a:sx n="81" d="100"/>
          <a:sy n="81" d="100"/>
        </p:scale>
        <p:origin x="389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A559C2D-547D-4B4F-8BF8-04CB1B1824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0B7CC316-D7B9-6541-8EE9-3C59EC70F7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A6431-AE64-EE49-BAE8-18E7C74EFF45}" type="datetimeFigureOut">
              <a:rPr lang="en-US" smtClean="0">
                <a:latin typeface="Arial" panose="020B0604020202020204" pitchFamily="34" charset="0"/>
              </a:rPr>
              <a:t>4/30/2021</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654CEF3B-1765-7F4C-812C-AFDDE16783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204F4103-072E-2C45-9328-1B430BEA43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5C27E-0D74-3F45-9A6A-65362A02EEE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512491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823BFFC6-CC4A-B040-846E-E2E2A4AEA021}" type="datetimeFigureOut">
              <a:rPr lang="en-GB" smtClean="0"/>
              <a:pPr/>
              <a:t>30/04/2021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05AB37B5-35CF-734D-8000-3DA8B761D21E}" type="slidenum">
              <a:rPr lang="en-GB" smtClean="0"/>
              <a:pPr/>
              <a:t>‹#›</a:t>
            </a:fld>
            <a:endParaRPr lang="en-GB"/>
          </a:p>
        </p:txBody>
      </p:sp>
    </p:spTree>
    <p:extLst>
      <p:ext uri="{BB962C8B-B14F-4D97-AF65-F5344CB8AC3E}">
        <p14:creationId xmlns:p14="http://schemas.microsoft.com/office/powerpoint/2010/main" val="3719421710"/>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3</a:t>
            </a:fld>
            <a:endParaRPr lang="en-GB"/>
          </a:p>
        </p:txBody>
      </p:sp>
    </p:spTree>
    <p:extLst>
      <p:ext uri="{BB962C8B-B14F-4D97-AF65-F5344CB8AC3E}">
        <p14:creationId xmlns:p14="http://schemas.microsoft.com/office/powerpoint/2010/main" val="282232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6</a:t>
            </a:fld>
            <a:endParaRPr lang="en-GB" dirty="0"/>
          </a:p>
        </p:txBody>
      </p:sp>
    </p:spTree>
    <p:extLst>
      <p:ext uri="{BB962C8B-B14F-4D97-AF65-F5344CB8AC3E}">
        <p14:creationId xmlns:p14="http://schemas.microsoft.com/office/powerpoint/2010/main" val="188210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12</a:t>
            </a:fld>
            <a:endParaRPr lang="en-GB" dirty="0"/>
          </a:p>
        </p:txBody>
      </p:sp>
    </p:spTree>
    <p:extLst>
      <p:ext uri="{BB962C8B-B14F-4D97-AF65-F5344CB8AC3E}">
        <p14:creationId xmlns:p14="http://schemas.microsoft.com/office/powerpoint/2010/main" val="4236454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629155"/>
            <a:ext cx="5235002" cy="1638701"/>
          </a:xfrm>
        </p:spPr>
        <p:txBody>
          <a:bodyPr/>
          <a:lstStyle>
            <a:lvl1pPr>
              <a:lnSpc>
                <a:spcPts val="4000"/>
              </a:lnSpc>
              <a:defRPr sz="4000" b="0" i="0">
                <a:solidFill>
                  <a:schemeClr val="bg1"/>
                </a:solidFill>
                <a:latin typeface="Chubb Publico Light" panose="02040302060504060203" pitchFamily="18" charset="77"/>
              </a:defRPr>
            </a:lvl1pPr>
            <a:lvl2pPr>
              <a:lnSpc>
                <a:spcPts val="4000"/>
              </a:lnSpc>
              <a:defRPr sz="4000" b="0" i="0">
                <a:solidFill>
                  <a:schemeClr val="bg1"/>
                </a:solidFill>
                <a:latin typeface="Chubb Publico Medium"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[Title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1" y="3516791"/>
            <a:ext cx="5235002" cy="310817"/>
          </a:xfrm>
        </p:spPr>
        <p:txBody>
          <a:bodyPr anchor="ctr" anchorCtr="0"/>
          <a:lstStyle>
            <a:lvl1pPr>
              <a:lnSpc>
                <a:spcPct val="114000"/>
              </a:lnSpc>
              <a:spcAft>
                <a:spcPts val="0"/>
              </a:spcAft>
              <a:defRPr sz="11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411031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7">
    <p:bg>
      <p:bgPr>
        <a:solidFill>
          <a:schemeClr val="bg1"/>
        </a:soli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7E870D7F-A66F-6A4E-8022-18A1C795C0F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6847200"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7]</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9" name="Text Placeholder 11">
            <a:extLst>
              <a:ext uri="{FF2B5EF4-FFF2-40B4-BE49-F238E27FC236}">
                <a16:creationId xmlns:a16="http://schemas.microsoft.com/office/drawing/2014/main" id="{292A1952-EBC1-4849-AA82-25F51064597A}"/>
              </a:ext>
            </a:extLst>
          </p:cNvPr>
          <p:cNvSpPr>
            <a:spLocks noGrp="1"/>
          </p:cNvSpPr>
          <p:nvPr>
            <p:ph type="body" sz="quarter" idx="29" hasCustomPrompt="1"/>
          </p:nvPr>
        </p:nvSpPr>
        <p:spPr>
          <a:xfrm>
            <a:off x="492999"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0" name="Text Placeholder 11">
            <a:extLst>
              <a:ext uri="{FF2B5EF4-FFF2-40B4-BE49-F238E27FC236}">
                <a16:creationId xmlns:a16="http://schemas.microsoft.com/office/drawing/2014/main" id="{5BD2E1B0-7ED5-654E-BB56-7F48C05B1A24}"/>
              </a:ext>
            </a:extLst>
          </p:cNvPr>
          <p:cNvSpPr>
            <a:spLocks noGrp="1"/>
          </p:cNvSpPr>
          <p:nvPr>
            <p:ph type="body" sz="quarter" idx="30"/>
          </p:nvPr>
        </p:nvSpPr>
        <p:spPr>
          <a:xfrm>
            <a:off x="482977"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1" name="Text Placeholder 11">
            <a:extLst>
              <a:ext uri="{FF2B5EF4-FFF2-40B4-BE49-F238E27FC236}">
                <a16:creationId xmlns:a16="http://schemas.microsoft.com/office/drawing/2014/main" id="{143BDF47-C5EA-1243-A2AB-8B3A61B78FBC}"/>
              </a:ext>
            </a:extLst>
          </p:cNvPr>
          <p:cNvSpPr>
            <a:spLocks noGrp="1"/>
          </p:cNvSpPr>
          <p:nvPr>
            <p:ph type="body" sz="quarter" idx="31" hasCustomPrompt="1"/>
          </p:nvPr>
        </p:nvSpPr>
        <p:spPr>
          <a:xfrm>
            <a:off x="2912349"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2" name="Text Placeholder 11">
            <a:extLst>
              <a:ext uri="{FF2B5EF4-FFF2-40B4-BE49-F238E27FC236}">
                <a16:creationId xmlns:a16="http://schemas.microsoft.com/office/drawing/2014/main" id="{6CB5D2D4-FF6B-3443-A706-114AE002D385}"/>
              </a:ext>
            </a:extLst>
          </p:cNvPr>
          <p:cNvSpPr>
            <a:spLocks noGrp="1"/>
          </p:cNvSpPr>
          <p:nvPr>
            <p:ph type="body" sz="quarter" idx="32"/>
          </p:nvPr>
        </p:nvSpPr>
        <p:spPr>
          <a:xfrm>
            <a:off x="2902327"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3" name="Text Placeholder 11">
            <a:extLst>
              <a:ext uri="{FF2B5EF4-FFF2-40B4-BE49-F238E27FC236}">
                <a16:creationId xmlns:a16="http://schemas.microsoft.com/office/drawing/2014/main" id="{F1E2FAF7-3071-184E-AC53-0E76827BB72D}"/>
              </a:ext>
            </a:extLst>
          </p:cNvPr>
          <p:cNvSpPr>
            <a:spLocks noGrp="1"/>
          </p:cNvSpPr>
          <p:nvPr>
            <p:ph type="body" sz="quarter" idx="33" hasCustomPrompt="1"/>
          </p:nvPr>
        </p:nvSpPr>
        <p:spPr>
          <a:xfrm>
            <a:off x="5176124"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4" name="Text Placeholder 11">
            <a:extLst>
              <a:ext uri="{FF2B5EF4-FFF2-40B4-BE49-F238E27FC236}">
                <a16:creationId xmlns:a16="http://schemas.microsoft.com/office/drawing/2014/main" id="{42F74686-08BC-6244-A76D-50F4F896E9DD}"/>
              </a:ext>
            </a:extLst>
          </p:cNvPr>
          <p:cNvSpPr>
            <a:spLocks noGrp="1"/>
          </p:cNvSpPr>
          <p:nvPr>
            <p:ph type="body" sz="quarter" idx="34"/>
          </p:nvPr>
        </p:nvSpPr>
        <p:spPr>
          <a:xfrm>
            <a:off x="5166102"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5" name="Text Placeholder 11">
            <a:extLst>
              <a:ext uri="{FF2B5EF4-FFF2-40B4-BE49-F238E27FC236}">
                <a16:creationId xmlns:a16="http://schemas.microsoft.com/office/drawing/2014/main" id="{8FF7D52B-7C51-F54E-B613-4F300BB18ABB}"/>
              </a:ext>
            </a:extLst>
          </p:cNvPr>
          <p:cNvSpPr>
            <a:spLocks noGrp="1"/>
          </p:cNvSpPr>
          <p:nvPr>
            <p:ph type="body" sz="quarter" idx="35" hasCustomPrompt="1"/>
          </p:nvPr>
        </p:nvSpPr>
        <p:spPr>
          <a:xfrm>
            <a:off x="7525624"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6" name="Text Placeholder 11">
            <a:extLst>
              <a:ext uri="{FF2B5EF4-FFF2-40B4-BE49-F238E27FC236}">
                <a16:creationId xmlns:a16="http://schemas.microsoft.com/office/drawing/2014/main" id="{597687D9-37B3-9A49-852E-82D1187257B7}"/>
              </a:ext>
            </a:extLst>
          </p:cNvPr>
          <p:cNvSpPr>
            <a:spLocks noGrp="1"/>
          </p:cNvSpPr>
          <p:nvPr>
            <p:ph type="body" sz="quarter" idx="36"/>
          </p:nvPr>
        </p:nvSpPr>
        <p:spPr>
          <a:xfrm>
            <a:off x="7515602"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cxnSp>
        <p:nvCxnSpPr>
          <p:cNvPr id="6" name="Straight Connector 5">
            <a:extLst>
              <a:ext uri="{FF2B5EF4-FFF2-40B4-BE49-F238E27FC236}">
                <a16:creationId xmlns:a16="http://schemas.microsoft.com/office/drawing/2014/main" id="{C2FB149C-EAEA-2844-AAAA-91F4094D9959}"/>
              </a:ext>
            </a:extLst>
          </p:cNvPr>
          <p:cNvCxnSpPr>
            <a:cxnSpLocks/>
          </p:cNvCxnSpPr>
          <p:nvPr userDrawn="1"/>
        </p:nvCxnSpPr>
        <p:spPr>
          <a:xfrm>
            <a:off x="377825"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2E6024-0A94-134A-B04E-80D19147B669}"/>
              </a:ext>
            </a:extLst>
          </p:cNvPr>
          <p:cNvCxnSpPr>
            <a:cxnSpLocks/>
          </p:cNvCxnSpPr>
          <p:nvPr userDrawn="1"/>
        </p:nvCxnSpPr>
        <p:spPr>
          <a:xfrm>
            <a:off x="277495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0585A4-D288-0942-9902-74141BAFB69E}"/>
              </a:ext>
            </a:extLst>
          </p:cNvPr>
          <p:cNvCxnSpPr>
            <a:cxnSpLocks/>
          </p:cNvCxnSpPr>
          <p:nvPr userDrawn="1"/>
        </p:nvCxnSpPr>
        <p:spPr>
          <a:xfrm>
            <a:off x="504190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A82952F-8A52-3D4D-8DB2-78B572F5B195}"/>
              </a:ext>
            </a:extLst>
          </p:cNvPr>
          <p:cNvCxnSpPr>
            <a:cxnSpLocks/>
          </p:cNvCxnSpPr>
          <p:nvPr userDrawn="1"/>
        </p:nvCxnSpPr>
        <p:spPr>
          <a:xfrm>
            <a:off x="739140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39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8">
    <p:bg>
      <p:bgPr>
        <a:solidFill>
          <a:schemeClr val="bg1"/>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6847200"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8]</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9" y="1069200"/>
            <a:ext cx="6499509" cy="251760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Roman" panose="020405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347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9">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27EF60-61E0-1B47-AAAC-9F9E1C6509D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hasCustomPrompt="1"/>
          </p:nvPr>
        </p:nvSpPr>
        <p:spPr>
          <a:xfrm>
            <a:off x="824400" y="1069200"/>
            <a:ext cx="3993134" cy="3044472"/>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5pPr>
          </a:lstStyle>
          <a:p>
            <a:pPr lvl="0"/>
            <a:r>
              <a:rPr lang="en-US" noProof="0" dirty="0"/>
              <a:t>[Layout 9]</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4325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yout 10">
    <p:bg>
      <p:bgPr>
        <a:solidFill>
          <a:schemeClr val="bg1"/>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10]</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9" y="1019528"/>
            <a:ext cx="6143667" cy="45578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23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p:txBody>
      </p:sp>
      <p:sp>
        <p:nvSpPr>
          <p:cNvPr id="13" name="Content Placeholder 12">
            <a:extLst>
              <a:ext uri="{FF2B5EF4-FFF2-40B4-BE49-F238E27FC236}">
                <a16:creationId xmlns:a16="http://schemas.microsoft.com/office/drawing/2014/main" id="{70A26481-DB5B-4641-A753-3FBD806A41AA}"/>
              </a:ext>
            </a:extLst>
          </p:cNvPr>
          <p:cNvSpPr>
            <a:spLocks noGrp="1"/>
          </p:cNvSpPr>
          <p:nvPr>
            <p:ph sz="quarter" idx="25"/>
          </p:nvPr>
        </p:nvSpPr>
        <p:spPr>
          <a:xfrm>
            <a:off x="824399" y="1568669"/>
            <a:ext cx="6143667" cy="3216056"/>
          </a:xfrm>
        </p:spPr>
        <p:txBody>
          <a:bodyPr/>
          <a:lstStyle>
            <a:lvl1pPr>
              <a:defRPr sz="1350" b="0" i="0">
                <a:latin typeface="Chubb Publico Roman" panose="02040502060504060203" pitchFamily="18" charset="77"/>
              </a:defRPr>
            </a:lvl1pPr>
            <a:lvl2pPr>
              <a:defRPr sz="800" b="0" i="0">
                <a:latin typeface="Lato" panose="020F0502020204030203" pitchFamily="34" charset="77"/>
              </a:defRPr>
            </a:lvl2pPr>
            <a:lvl3pPr>
              <a:defRPr sz="800" b="0" i="0">
                <a:latin typeface="Lato" panose="020F0502020204030203" pitchFamily="34" charset="77"/>
              </a:defRPr>
            </a:lvl3pPr>
            <a:lvl4pPr>
              <a:defRPr sz="800" b="0" i="0">
                <a:latin typeface="Lato" panose="020F0502020204030203" pitchFamily="34" charset="77"/>
              </a:defRPr>
            </a:lvl4pPr>
            <a:lvl5pPr>
              <a:defRPr sz="800" b="0" i="0">
                <a:latin typeface="Lato" panose="020F0502020204030203" pitchFamily="34" charset="77"/>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0419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7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Layout 10">
    <p:bg>
      <p:bgPr>
        <a:solidFill>
          <a:schemeClr val="bg1"/>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10]</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9" y="1019528"/>
            <a:ext cx="6143667" cy="45578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23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p:txBody>
      </p:sp>
      <p:sp>
        <p:nvSpPr>
          <p:cNvPr id="13" name="Content Placeholder 12">
            <a:extLst>
              <a:ext uri="{FF2B5EF4-FFF2-40B4-BE49-F238E27FC236}">
                <a16:creationId xmlns:a16="http://schemas.microsoft.com/office/drawing/2014/main" id="{70A26481-DB5B-4641-A753-3FBD806A41AA}"/>
              </a:ext>
            </a:extLst>
          </p:cNvPr>
          <p:cNvSpPr>
            <a:spLocks noGrp="1"/>
          </p:cNvSpPr>
          <p:nvPr>
            <p:ph sz="quarter" idx="25"/>
          </p:nvPr>
        </p:nvSpPr>
        <p:spPr>
          <a:xfrm>
            <a:off x="824399" y="1568669"/>
            <a:ext cx="4964560" cy="3216056"/>
          </a:xfrm>
        </p:spPr>
        <p:txBody>
          <a:bodyPr/>
          <a:lstStyle>
            <a:lvl1pPr>
              <a:defRPr sz="1350" b="0" i="0">
                <a:latin typeface="Chubb Publico Roman" panose="02040502060504060203" pitchFamily="18" charset="77"/>
              </a:defRPr>
            </a:lvl1pPr>
            <a:lvl2pPr>
              <a:defRPr sz="800" b="0" i="0">
                <a:latin typeface="Lato" panose="020F0502020204030203" pitchFamily="34" charset="77"/>
              </a:defRPr>
            </a:lvl2pPr>
            <a:lvl3pPr>
              <a:defRPr sz="800" b="0" i="0">
                <a:latin typeface="Lato" panose="020F0502020204030203" pitchFamily="34" charset="77"/>
              </a:defRPr>
            </a:lvl3pPr>
            <a:lvl4pPr>
              <a:defRPr sz="800" b="0" i="0">
                <a:latin typeface="Lato" panose="020F0502020204030203" pitchFamily="34" charset="77"/>
              </a:defRPr>
            </a:lvl4pPr>
            <a:lvl5pPr>
              <a:defRPr sz="800" b="0" i="0">
                <a:latin typeface="Lato" panose="020F0502020204030203" pitchFamily="34" charset="77"/>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5A01AC9E-2493-46AE-8C30-27D041581984}"/>
              </a:ext>
            </a:extLst>
          </p:cNvPr>
          <p:cNvSpPr>
            <a:spLocks noGrp="1"/>
          </p:cNvSpPr>
          <p:nvPr>
            <p:ph type="body" sz="quarter" idx="26"/>
          </p:nvPr>
        </p:nvSpPr>
        <p:spPr>
          <a:xfrm>
            <a:off x="5990665" y="1568450"/>
            <a:ext cx="2554848" cy="3216275"/>
          </a:xfrm>
          <a:solidFill>
            <a:schemeClr val="bg2"/>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34487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7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325461"/>
            <a:ext cx="5235002" cy="1811439"/>
          </a:xfrm>
        </p:spPr>
        <p:txBody>
          <a:bodyPr anchor="b" anchorCtr="0"/>
          <a:lstStyle>
            <a:lvl1pPr>
              <a:lnSpc>
                <a:spcPts val="4000"/>
              </a:lnSpc>
              <a:defRPr sz="4000" b="0" i="0">
                <a:solidFill>
                  <a:schemeClr val="bg1"/>
                </a:solidFill>
                <a:latin typeface="Chubb Publico Light" panose="02040302060504060203" pitchFamily="18" charset="77"/>
              </a:defRPr>
            </a:lvl1pPr>
            <a:lvl2pPr>
              <a:lnSpc>
                <a:spcPts val="4000"/>
              </a:lnSpc>
              <a:defRPr sz="4000" b="0" i="0">
                <a:solidFill>
                  <a:schemeClr val="bg1"/>
                </a:solidFill>
                <a:latin typeface="Chubb Publico Medium"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[End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1" y="3516791"/>
            <a:ext cx="5235002" cy="310817"/>
          </a:xfrm>
        </p:spPr>
        <p:txBody>
          <a:bodyPr anchor="ctr" anchorCtr="0"/>
          <a:lstStyle>
            <a:lvl1pPr>
              <a:lnSpc>
                <a:spcPct val="114000"/>
              </a:lnSpc>
              <a:spcAft>
                <a:spcPts val="0"/>
              </a:spcAft>
              <a:defRPr sz="11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301525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p15:clr>
            <a:srgbClr val="FBAE40"/>
          </p15:clr>
        </p15:guide>
        <p15:guide id="3" orient="horz" pos="190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A94A5F-DBDB-294C-A6D8-24CE630B8E0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5500" y="459207"/>
            <a:ext cx="4293641" cy="927383"/>
          </a:xfrm>
        </p:spPr>
        <p:txBody>
          <a:bodyPr/>
          <a:lstStyle>
            <a:lvl1pPr>
              <a:lnSpc>
                <a:spcPct val="90000"/>
              </a:lnSpc>
              <a:defRPr sz="3250" b="0" i="0">
                <a:solidFill>
                  <a:schemeClr val="bg1"/>
                </a:solidFill>
                <a:latin typeface="Chubb Publico Light" panose="02040302060504060203" pitchFamily="18" charset="77"/>
              </a:defRPr>
            </a:lvl1pPr>
            <a:lvl2pPr>
              <a:lnSpc>
                <a:spcPct val="90000"/>
              </a:lnSpc>
              <a:defRPr sz="3250" b="0" i="0">
                <a:solidFill>
                  <a:schemeClr val="bg1"/>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a:t>
            </a:r>
          </a:p>
          <a:p>
            <a:pPr lvl="1"/>
            <a:r>
              <a:rPr lang="en-US" noProof="0" dirty="0"/>
              <a:t>Second level</a:t>
            </a:r>
          </a:p>
        </p:txBody>
      </p:sp>
      <p:sp>
        <p:nvSpPr>
          <p:cNvPr id="6" name="Text Placeholder 11">
            <a:extLst>
              <a:ext uri="{FF2B5EF4-FFF2-40B4-BE49-F238E27FC236}">
                <a16:creationId xmlns:a16="http://schemas.microsoft.com/office/drawing/2014/main" id="{1A1B2224-F76E-1A49-9AD7-C8CA626F5456}"/>
              </a:ext>
            </a:extLst>
          </p:cNvPr>
          <p:cNvSpPr>
            <a:spLocks noGrp="1"/>
          </p:cNvSpPr>
          <p:nvPr>
            <p:ph type="body" sz="quarter" idx="23"/>
          </p:nvPr>
        </p:nvSpPr>
        <p:spPr>
          <a:xfrm>
            <a:off x="825500" y="1957481"/>
            <a:ext cx="4293641" cy="2052387"/>
          </a:xfrm>
        </p:spPr>
        <p:txBody>
          <a:bodyPr anchor="t" anchorCtr="0"/>
          <a:lstStyle>
            <a:lvl1pPr marL="0" indent="0">
              <a:lnSpc>
                <a:spcPct val="92000"/>
              </a:lnSpc>
              <a:spcBef>
                <a:spcPts val="0"/>
              </a:spcBef>
              <a:spcAft>
                <a:spcPts val="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1pPr>
            <a:lvl2pPr marL="0" indent="0">
              <a:lnSpc>
                <a:spcPct val="92000"/>
              </a:lnSpc>
              <a:spcBef>
                <a:spcPts val="100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2pPr>
            <a:lvl3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3pPr>
            <a:lvl4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4pPr>
            <a:lvl5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5pPr>
          </a:lstStyle>
          <a:p>
            <a:pPr lvl="0"/>
            <a:r>
              <a:rPr lang="en-US" noProof="0" dirty="0"/>
              <a:t>Click to edit Master text styles</a:t>
            </a:r>
          </a:p>
          <a:p>
            <a:pPr lvl="1"/>
            <a:r>
              <a:rPr lang="en-US" noProof="0" dirty="0"/>
              <a:t>Second level</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8102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unch video">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DAC95D-C1F9-C646-8C49-3F432B864F40}"/>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4400" y="459207"/>
            <a:ext cx="5153959" cy="927383"/>
          </a:xfrm>
        </p:spPr>
        <p:txBody>
          <a:bodyPr/>
          <a:lstStyle>
            <a:lvl1pPr>
              <a:lnSpc>
                <a:spcPct val="90000"/>
              </a:lnSpc>
              <a:defRPr sz="3250" b="0" i="0">
                <a:solidFill>
                  <a:schemeClr val="bg1"/>
                </a:solidFill>
                <a:latin typeface="Chubb Publico Light" panose="02040302060504060203" pitchFamily="18" charset="77"/>
              </a:defRPr>
            </a:lvl1pPr>
            <a:lvl2pPr>
              <a:lnSpc>
                <a:spcPct val="90000"/>
              </a:lnSpc>
              <a:defRPr sz="3250" b="0" i="0">
                <a:solidFill>
                  <a:schemeClr val="bg1"/>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[Launch video]</a:t>
            </a:r>
          </a:p>
          <a:p>
            <a:pPr lvl="1"/>
            <a:r>
              <a:rPr lang="en-US" noProof="0" dirty="0"/>
              <a:t>Second level</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12625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2">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330EA1-110B-8E46-B323-1199D3E1008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2]</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25878"/>
            <a:ext cx="4420800" cy="3339933"/>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Rectangle 1">
            <a:extLst>
              <a:ext uri="{FF2B5EF4-FFF2-40B4-BE49-F238E27FC236}">
                <a16:creationId xmlns:a16="http://schemas.microsoft.com/office/drawing/2014/main" id="{A19AD119-F5E8-44F4-B9FF-7AB6E855F8C2}"/>
              </a:ext>
            </a:extLst>
          </p:cNvPr>
          <p:cNvSpPr/>
          <p:nvPr userDrawn="1"/>
        </p:nvSpPr>
        <p:spPr>
          <a:xfrm>
            <a:off x="4572000" y="4565276"/>
            <a:ext cx="673200" cy="1746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0" i="0" noProof="0" dirty="0" err="1">
              <a:latin typeface="Chubb Publico Light" panose="02040302060504060203" pitchFamily="18" charset="77"/>
            </a:endParaRPr>
          </a:p>
        </p:txBody>
      </p:sp>
    </p:spTree>
    <p:extLst>
      <p:ext uri="{BB962C8B-B14F-4D97-AF65-F5344CB8AC3E}">
        <p14:creationId xmlns:p14="http://schemas.microsoft.com/office/powerpoint/2010/main" val="136082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pos="520">
          <p15:clr>
            <a:srgbClr val="FBAE40"/>
          </p15:clr>
        </p15:guide>
        <p15:guide id="3" orient="horz" pos="7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740382-2EC1-AC4B-8A17-3880BB260B28}"/>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[Charts]</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9" name="Text Placeholder 6">
            <a:extLst>
              <a:ext uri="{FF2B5EF4-FFF2-40B4-BE49-F238E27FC236}">
                <a16:creationId xmlns:a16="http://schemas.microsoft.com/office/drawing/2014/main" id="{25699FA2-B2EF-3D42-92AE-9BCF69FB794A}"/>
              </a:ext>
            </a:extLst>
          </p:cNvPr>
          <p:cNvSpPr>
            <a:spLocks noGrp="1"/>
          </p:cNvSpPr>
          <p:nvPr>
            <p:ph type="body" sz="quarter" idx="24" hasCustomPrompt="1"/>
          </p:nvPr>
        </p:nvSpPr>
        <p:spPr>
          <a:xfrm>
            <a:off x="824401" y="1069200"/>
            <a:ext cx="2247984" cy="2334698"/>
          </a:xfrm>
        </p:spPr>
        <p:txBody>
          <a:bodyPr/>
          <a:lstStyle>
            <a:lvl1pPr>
              <a:lnSpc>
                <a:spcPct val="90000"/>
              </a:lnSpc>
              <a:defRPr sz="3250" b="0" i="0">
                <a:solidFill>
                  <a:schemeClr val="bg2"/>
                </a:solidFill>
                <a:latin typeface="Chubb Publico Light" panose="02040302060504060203" pitchFamily="18"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Click to edit text</a:t>
            </a:r>
          </a:p>
          <a:p>
            <a:pPr lvl="1"/>
            <a:r>
              <a:rPr lang="en-US" noProof="0" dirty="0"/>
              <a:t>Second level</a:t>
            </a:r>
          </a:p>
        </p:txBody>
      </p:sp>
      <p:sp>
        <p:nvSpPr>
          <p:cNvPr id="10" name="Text Placeholder 11">
            <a:extLst>
              <a:ext uri="{FF2B5EF4-FFF2-40B4-BE49-F238E27FC236}">
                <a16:creationId xmlns:a16="http://schemas.microsoft.com/office/drawing/2014/main" id="{8BCC024C-BFDC-E94A-88AA-A8F1DE99B03F}"/>
              </a:ext>
            </a:extLst>
          </p:cNvPr>
          <p:cNvSpPr>
            <a:spLocks noGrp="1"/>
          </p:cNvSpPr>
          <p:nvPr>
            <p:ph type="body" sz="quarter" idx="25" hasCustomPrompt="1"/>
          </p:nvPr>
        </p:nvSpPr>
        <p:spPr>
          <a:xfrm>
            <a:off x="3748200" y="2855929"/>
            <a:ext cx="874599"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1" name="Text Placeholder 11">
            <a:extLst>
              <a:ext uri="{FF2B5EF4-FFF2-40B4-BE49-F238E27FC236}">
                <a16:creationId xmlns:a16="http://schemas.microsoft.com/office/drawing/2014/main" id="{32665177-67D1-8E42-A39A-34FCD28BE862}"/>
              </a:ext>
            </a:extLst>
          </p:cNvPr>
          <p:cNvSpPr>
            <a:spLocks noGrp="1"/>
          </p:cNvSpPr>
          <p:nvPr>
            <p:ph type="body" sz="quarter" idx="26"/>
          </p:nvPr>
        </p:nvSpPr>
        <p:spPr>
          <a:xfrm>
            <a:off x="3748200" y="3165477"/>
            <a:ext cx="874599" cy="155574"/>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2" name="Text Placeholder 11">
            <a:extLst>
              <a:ext uri="{FF2B5EF4-FFF2-40B4-BE49-F238E27FC236}">
                <a16:creationId xmlns:a16="http://schemas.microsoft.com/office/drawing/2014/main" id="{164758BC-EB9A-5A43-8A48-D1329526BB2E}"/>
              </a:ext>
            </a:extLst>
          </p:cNvPr>
          <p:cNvSpPr>
            <a:spLocks noGrp="1"/>
          </p:cNvSpPr>
          <p:nvPr>
            <p:ph type="body" sz="quarter" idx="27" hasCustomPrompt="1"/>
          </p:nvPr>
        </p:nvSpPr>
        <p:spPr>
          <a:xfrm>
            <a:off x="8172626" y="3143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3" name="Text Placeholder 11">
            <a:extLst>
              <a:ext uri="{FF2B5EF4-FFF2-40B4-BE49-F238E27FC236}">
                <a16:creationId xmlns:a16="http://schemas.microsoft.com/office/drawing/2014/main" id="{716B1ED8-F7B9-524D-8AD5-D8FFE6364A56}"/>
              </a:ext>
            </a:extLst>
          </p:cNvPr>
          <p:cNvSpPr>
            <a:spLocks noGrp="1"/>
          </p:cNvSpPr>
          <p:nvPr>
            <p:ph type="body" sz="quarter" idx="28"/>
          </p:nvPr>
        </p:nvSpPr>
        <p:spPr>
          <a:xfrm>
            <a:off x="8172627" y="3452799"/>
            <a:ext cx="792136" cy="233376"/>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4" name="Text Placeholder 11">
            <a:extLst>
              <a:ext uri="{FF2B5EF4-FFF2-40B4-BE49-F238E27FC236}">
                <a16:creationId xmlns:a16="http://schemas.microsoft.com/office/drawing/2014/main" id="{CA09C448-D6A7-2B4A-8FA8-80676FB22C17}"/>
              </a:ext>
            </a:extLst>
          </p:cNvPr>
          <p:cNvSpPr>
            <a:spLocks noGrp="1"/>
          </p:cNvSpPr>
          <p:nvPr>
            <p:ph type="body" sz="quarter" idx="29" hasCustomPrompt="1"/>
          </p:nvPr>
        </p:nvSpPr>
        <p:spPr>
          <a:xfrm>
            <a:off x="6861351" y="3143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5" name="Text Placeholder 11">
            <a:extLst>
              <a:ext uri="{FF2B5EF4-FFF2-40B4-BE49-F238E27FC236}">
                <a16:creationId xmlns:a16="http://schemas.microsoft.com/office/drawing/2014/main" id="{675FF632-A2AF-2B46-97E3-31468EA05F87}"/>
              </a:ext>
            </a:extLst>
          </p:cNvPr>
          <p:cNvSpPr>
            <a:spLocks noGrp="1"/>
          </p:cNvSpPr>
          <p:nvPr>
            <p:ph type="body" sz="quarter" idx="30"/>
          </p:nvPr>
        </p:nvSpPr>
        <p:spPr>
          <a:xfrm>
            <a:off x="6861352" y="3452798"/>
            <a:ext cx="792136" cy="233375"/>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6" name="Text Placeholder 11">
            <a:extLst>
              <a:ext uri="{FF2B5EF4-FFF2-40B4-BE49-F238E27FC236}">
                <a16:creationId xmlns:a16="http://schemas.microsoft.com/office/drawing/2014/main" id="{6125E2CB-AE52-2548-A1DA-2321EFC59F39}"/>
              </a:ext>
            </a:extLst>
          </p:cNvPr>
          <p:cNvSpPr>
            <a:spLocks noGrp="1"/>
          </p:cNvSpPr>
          <p:nvPr>
            <p:ph type="body" sz="quarter" idx="31" hasCustomPrompt="1"/>
          </p:nvPr>
        </p:nvSpPr>
        <p:spPr>
          <a:xfrm>
            <a:off x="8177535" y="4098926"/>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7" name="Text Placeholder 11">
            <a:extLst>
              <a:ext uri="{FF2B5EF4-FFF2-40B4-BE49-F238E27FC236}">
                <a16:creationId xmlns:a16="http://schemas.microsoft.com/office/drawing/2014/main" id="{CF7B6E3E-CA62-3147-A33E-F1C1315A9327}"/>
              </a:ext>
            </a:extLst>
          </p:cNvPr>
          <p:cNvSpPr>
            <a:spLocks noGrp="1"/>
          </p:cNvSpPr>
          <p:nvPr>
            <p:ph type="body" sz="quarter" idx="32"/>
          </p:nvPr>
        </p:nvSpPr>
        <p:spPr>
          <a:xfrm>
            <a:off x="8177536" y="4408474"/>
            <a:ext cx="792136" cy="233376"/>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8" name="Text Placeholder 11">
            <a:extLst>
              <a:ext uri="{FF2B5EF4-FFF2-40B4-BE49-F238E27FC236}">
                <a16:creationId xmlns:a16="http://schemas.microsoft.com/office/drawing/2014/main" id="{833E737C-C958-774A-BEE9-EAB6602A1A90}"/>
              </a:ext>
            </a:extLst>
          </p:cNvPr>
          <p:cNvSpPr>
            <a:spLocks noGrp="1"/>
          </p:cNvSpPr>
          <p:nvPr>
            <p:ph type="body" sz="quarter" idx="33" hasCustomPrompt="1"/>
          </p:nvPr>
        </p:nvSpPr>
        <p:spPr>
          <a:xfrm>
            <a:off x="6866260" y="4098926"/>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9" name="Text Placeholder 11">
            <a:extLst>
              <a:ext uri="{FF2B5EF4-FFF2-40B4-BE49-F238E27FC236}">
                <a16:creationId xmlns:a16="http://schemas.microsoft.com/office/drawing/2014/main" id="{8E48C34F-8B94-3F40-BF42-0AA8B1052C03}"/>
              </a:ext>
            </a:extLst>
          </p:cNvPr>
          <p:cNvSpPr>
            <a:spLocks noGrp="1"/>
          </p:cNvSpPr>
          <p:nvPr>
            <p:ph type="body" sz="quarter" idx="34"/>
          </p:nvPr>
        </p:nvSpPr>
        <p:spPr>
          <a:xfrm>
            <a:off x="6866261" y="4408473"/>
            <a:ext cx="792136" cy="233375"/>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0" name="Text Placeholder 11">
            <a:extLst>
              <a:ext uri="{FF2B5EF4-FFF2-40B4-BE49-F238E27FC236}">
                <a16:creationId xmlns:a16="http://schemas.microsoft.com/office/drawing/2014/main" id="{CA633A15-BA60-A04C-8FE1-66301F0834D6}"/>
              </a:ext>
            </a:extLst>
          </p:cNvPr>
          <p:cNvSpPr>
            <a:spLocks noGrp="1"/>
          </p:cNvSpPr>
          <p:nvPr>
            <p:ph type="body" sz="quarter" idx="35" hasCustomPrompt="1"/>
          </p:nvPr>
        </p:nvSpPr>
        <p:spPr>
          <a:xfrm>
            <a:off x="5361335" y="4186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1" name="Text Placeholder 11">
            <a:extLst>
              <a:ext uri="{FF2B5EF4-FFF2-40B4-BE49-F238E27FC236}">
                <a16:creationId xmlns:a16="http://schemas.microsoft.com/office/drawing/2014/main" id="{B8356604-AA20-B24B-9E43-5905BCF24324}"/>
              </a:ext>
            </a:extLst>
          </p:cNvPr>
          <p:cNvSpPr>
            <a:spLocks noGrp="1"/>
          </p:cNvSpPr>
          <p:nvPr>
            <p:ph type="body" sz="quarter" idx="36"/>
          </p:nvPr>
        </p:nvSpPr>
        <p:spPr>
          <a:xfrm>
            <a:off x="5361336" y="4495799"/>
            <a:ext cx="792136" cy="155574"/>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2" name="Text Placeholder 11">
            <a:extLst>
              <a:ext uri="{FF2B5EF4-FFF2-40B4-BE49-F238E27FC236}">
                <a16:creationId xmlns:a16="http://schemas.microsoft.com/office/drawing/2014/main" id="{E10F2019-2A12-514C-94FD-29A24FDF237F}"/>
              </a:ext>
            </a:extLst>
          </p:cNvPr>
          <p:cNvSpPr>
            <a:spLocks noGrp="1"/>
          </p:cNvSpPr>
          <p:nvPr>
            <p:ph type="body" sz="quarter" idx="37" hasCustomPrompt="1"/>
          </p:nvPr>
        </p:nvSpPr>
        <p:spPr>
          <a:xfrm>
            <a:off x="3748199" y="3825904"/>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3" name="Text Placeholder 11">
            <a:extLst>
              <a:ext uri="{FF2B5EF4-FFF2-40B4-BE49-F238E27FC236}">
                <a16:creationId xmlns:a16="http://schemas.microsoft.com/office/drawing/2014/main" id="{8E6C4190-4E85-0A46-A6FD-270504DC669E}"/>
              </a:ext>
            </a:extLst>
          </p:cNvPr>
          <p:cNvSpPr>
            <a:spLocks noGrp="1"/>
          </p:cNvSpPr>
          <p:nvPr>
            <p:ph type="body" sz="quarter" idx="38"/>
          </p:nvPr>
        </p:nvSpPr>
        <p:spPr>
          <a:xfrm>
            <a:off x="3748199" y="4135452"/>
            <a:ext cx="1303225" cy="468298"/>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6" name="Text Placeholder 6">
            <a:extLst>
              <a:ext uri="{FF2B5EF4-FFF2-40B4-BE49-F238E27FC236}">
                <a16:creationId xmlns:a16="http://schemas.microsoft.com/office/drawing/2014/main" id="{19D19DDB-4EA1-5448-A7BA-E7C63CC8E911}"/>
              </a:ext>
            </a:extLst>
          </p:cNvPr>
          <p:cNvSpPr>
            <a:spLocks noGrp="1"/>
          </p:cNvSpPr>
          <p:nvPr>
            <p:ph type="body" sz="quarter" idx="39"/>
          </p:nvPr>
        </p:nvSpPr>
        <p:spPr>
          <a:xfrm>
            <a:off x="3748199" y="1068325"/>
            <a:ext cx="1782651" cy="300022"/>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endParaRPr lang="en-US" noProof="0" dirty="0"/>
          </a:p>
        </p:txBody>
      </p:sp>
      <p:sp>
        <p:nvSpPr>
          <p:cNvPr id="27" name="Text Placeholder 6">
            <a:extLst>
              <a:ext uri="{FF2B5EF4-FFF2-40B4-BE49-F238E27FC236}">
                <a16:creationId xmlns:a16="http://schemas.microsoft.com/office/drawing/2014/main" id="{C424BBF4-D453-9E47-8C4E-01451275D675}"/>
              </a:ext>
            </a:extLst>
          </p:cNvPr>
          <p:cNvSpPr>
            <a:spLocks noGrp="1"/>
          </p:cNvSpPr>
          <p:nvPr>
            <p:ph type="body" sz="quarter" idx="40"/>
          </p:nvPr>
        </p:nvSpPr>
        <p:spPr>
          <a:xfrm>
            <a:off x="6861351" y="1068325"/>
            <a:ext cx="1782651" cy="300022"/>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endParaRPr lang="en-US" noProof="0" dirty="0"/>
          </a:p>
        </p:txBody>
      </p:sp>
    </p:spTree>
    <p:extLst>
      <p:ext uri="{BB962C8B-B14F-4D97-AF65-F5344CB8AC3E}">
        <p14:creationId xmlns:p14="http://schemas.microsoft.com/office/powerpoint/2010/main" val="2431837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3">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8C2E5B-9540-1D47-A88D-0138660A87F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3800099"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3]</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69200"/>
            <a:ext cx="2326424" cy="333993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0AB798C3-9872-6B4F-BC7C-73C3CA40525D}"/>
              </a:ext>
            </a:extLst>
          </p:cNvPr>
          <p:cNvSpPr>
            <a:spLocks noGrp="1"/>
          </p:cNvSpPr>
          <p:nvPr>
            <p:ph type="body" sz="quarter" idx="25" hasCustomPrompt="1"/>
          </p:nvPr>
        </p:nvSpPr>
        <p:spPr>
          <a:xfrm>
            <a:off x="5248153" y="931335"/>
            <a:ext cx="1403472" cy="1086907"/>
          </a:xfrm>
        </p:spPr>
        <p:txBody>
          <a:bodyPr anchor="t" anchorCtr="0"/>
          <a:lstStyle>
            <a:lvl1pPr>
              <a:lnSpc>
                <a:spcPct val="90000"/>
              </a:lnSpc>
              <a:spcAft>
                <a:spcPts val="0"/>
              </a:spcAft>
              <a:defRPr sz="8700" b="0" i="0" spc="-3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0" name="Text Placeholder 11">
            <a:extLst>
              <a:ext uri="{FF2B5EF4-FFF2-40B4-BE49-F238E27FC236}">
                <a16:creationId xmlns:a16="http://schemas.microsoft.com/office/drawing/2014/main" id="{AE1B5C3D-B2D6-3B49-941D-85BFE1DC83C5}"/>
              </a:ext>
            </a:extLst>
          </p:cNvPr>
          <p:cNvSpPr>
            <a:spLocks noGrp="1"/>
          </p:cNvSpPr>
          <p:nvPr>
            <p:ph type="body" sz="quarter" idx="26"/>
          </p:nvPr>
        </p:nvSpPr>
        <p:spPr>
          <a:xfrm>
            <a:off x="5298660" y="2040467"/>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1" name="Text Placeholder 11">
            <a:extLst>
              <a:ext uri="{FF2B5EF4-FFF2-40B4-BE49-F238E27FC236}">
                <a16:creationId xmlns:a16="http://schemas.microsoft.com/office/drawing/2014/main" id="{AA407582-D11A-2541-B2DA-0C3FDE621CEE}"/>
              </a:ext>
            </a:extLst>
          </p:cNvPr>
          <p:cNvSpPr>
            <a:spLocks noGrp="1"/>
          </p:cNvSpPr>
          <p:nvPr>
            <p:ph type="body" sz="quarter" idx="27" hasCustomPrompt="1"/>
          </p:nvPr>
        </p:nvSpPr>
        <p:spPr>
          <a:xfrm>
            <a:off x="6958463" y="931335"/>
            <a:ext cx="1403472" cy="1086907"/>
          </a:xfrm>
        </p:spPr>
        <p:txBody>
          <a:bodyPr anchor="t" anchorCtr="0"/>
          <a:lstStyle>
            <a:lvl1pPr>
              <a:lnSpc>
                <a:spcPct val="90000"/>
              </a:lnSpc>
              <a:spcAft>
                <a:spcPts val="0"/>
              </a:spcAft>
              <a:defRPr sz="8700" b="0" i="0" spc="-300" baseline="0">
                <a:solidFill>
                  <a:schemeClr val="bg1"/>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2" name="Text Placeholder 11">
            <a:extLst>
              <a:ext uri="{FF2B5EF4-FFF2-40B4-BE49-F238E27FC236}">
                <a16:creationId xmlns:a16="http://schemas.microsoft.com/office/drawing/2014/main" id="{AC805D61-0041-074E-873A-4BFFA2D254A7}"/>
              </a:ext>
            </a:extLst>
          </p:cNvPr>
          <p:cNvSpPr>
            <a:spLocks noGrp="1"/>
          </p:cNvSpPr>
          <p:nvPr>
            <p:ph type="body" sz="quarter" idx="28"/>
          </p:nvPr>
        </p:nvSpPr>
        <p:spPr>
          <a:xfrm>
            <a:off x="7008970" y="2040467"/>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3" name="Text Placeholder 11">
            <a:extLst>
              <a:ext uri="{FF2B5EF4-FFF2-40B4-BE49-F238E27FC236}">
                <a16:creationId xmlns:a16="http://schemas.microsoft.com/office/drawing/2014/main" id="{8B14C46B-F5D9-BC4E-A913-515D426372E8}"/>
              </a:ext>
            </a:extLst>
          </p:cNvPr>
          <p:cNvSpPr>
            <a:spLocks noGrp="1"/>
          </p:cNvSpPr>
          <p:nvPr>
            <p:ph type="body" sz="quarter" idx="29" hasCustomPrompt="1"/>
          </p:nvPr>
        </p:nvSpPr>
        <p:spPr>
          <a:xfrm>
            <a:off x="5248153" y="2896661"/>
            <a:ext cx="1403472" cy="1086907"/>
          </a:xfrm>
        </p:spPr>
        <p:txBody>
          <a:bodyPr anchor="t" anchorCtr="0"/>
          <a:lstStyle>
            <a:lvl1pPr>
              <a:lnSpc>
                <a:spcPct val="90000"/>
              </a:lnSpc>
              <a:spcAft>
                <a:spcPts val="0"/>
              </a:spcAft>
              <a:defRPr sz="8700" b="0" i="0" spc="-300" baseline="0">
                <a:solidFill>
                  <a:schemeClr val="bg1"/>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4" name="Text Placeholder 11">
            <a:extLst>
              <a:ext uri="{FF2B5EF4-FFF2-40B4-BE49-F238E27FC236}">
                <a16:creationId xmlns:a16="http://schemas.microsoft.com/office/drawing/2014/main" id="{09EBB4EE-829E-5849-AADA-701232C5A850}"/>
              </a:ext>
            </a:extLst>
          </p:cNvPr>
          <p:cNvSpPr>
            <a:spLocks noGrp="1"/>
          </p:cNvSpPr>
          <p:nvPr>
            <p:ph type="body" sz="quarter" idx="30"/>
          </p:nvPr>
        </p:nvSpPr>
        <p:spPr>
          <a:xfrm>
            <a:off x="5298660" y="4005793"/>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5" name="Text Placeholder 11">
            <a:extLst>
              <a:ext uri="{FF2B5EF4-FFF2-40B4-BE49-F238E27FC236}">
                <a16:creationId xmlns:a16="http://schemas.microsoft.com/office/drawing/2014/main" id="{DF2489FB-28DC-694D-9DF4-25226A9FBB73}"/>
              </a:ext>
            </a:extLst>
          </p:cNvPr>
          <p:cNvSpPr>
            <a:spLocks noGrp="1"/>
          </p:cNvSpPr>
          <p:nvPr>
            <p:ph type="body" sz="quarter" idx="31" hasCustomPrompt="1"/>
          </p:nvPr>
        </p:nvSpPr>
        <p:spPr>
          <a:xfrm>
            <a:off x="6958463" y="2896661"/>
            <a:ext cx="1403472" cy="1086907"/>
          </a:xfrm>
        </p:spPr>
        <p:txBody>
          <a:bodyPr anchor="t" anchorCtr="0"/>
          <a:lstStyle>
            <a:lvl1pPr>
              <a:lnSpc>
                <a:spcPct val="90000"/>
              </a:lnSpc>
              <a:spcAft>
                <a:spcPts val="0"/>
              </a:spcAft>
              <a:defRPr sz="8700" b="0" i="0" spc="-3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6" name="Text Placeholder 11">
            <a:extLst>
              <a:ext uri="{FF2B5EF4-FFF2-40B4-BE49-F238E27FC236}">
                <a16:creationId xmlns:a16="http://schemas.microsoft.com/office/drawing/2014/main" id="{444A36E0-D500-EC41-9DBA-229FE24BABFF}"/>
              </a:ext>
            </a:extLst>
          </p:cNvPr>
          <p:cNvSpPr>
            <a:spLocks noGrp="1"/>
          </p:cNvSpPr>
          <p:nvPr>
            <p:ph type="body" sz="quarter" idx="32"/>
          </p:nvPr>
        </p:nvSpPr>
        <p:spPr>
          <a:xfrm>
            <a:off x="7008970" y="4005793"/>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0216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4">
    <p:bg>
      <p:bgPr>
        <a:solidFill>
          <a:schemeClr val="bg2"/>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1095374" y="503434"/>
            <a:ext cx="3549054" cy="400299"/>
          </a:xfrm>
        </p:spPr>
        <p:txBody>
          <a:bodyPr/>
          <a:lstStyle>
            <a:lvl1pPr>
              <a:lnSpc>
                <a:spcPct val="114000"/>
              </a:lnSpc>
              <a:defRPr sz="900" b="0" i="0" cap="all" spc="180" baseline="0">
                <a:solidFill>
                  <a:schemeClr val="bg1"/>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4]</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900755"/>
            <a:ext cx="3820028" cy="288396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1"/>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4A684049-F22E-5645-8538-B8989ECAE173}"/>
              </a:ext>
            </a:extLst>
          </p:cNvPr>
          <p:cNvSpPr>
            <a:spLocks noGrp="1"/>
          </p:cNvSpPr>
          <p:nvPr>
            <p:ph type="body" sz="quarter" idx="25" hasCustomPrompt="1"/>
          </p:nvPr>
        </p:nvSpPr>
        <p:spPr>
          <a:xfrm>
            <a:off x="479974" y="425200"/>
            <a:ext cx="615400" cy="478533"/>
          </a:xfrm>
        </p:spPr>
        <p:txBody>
          <a:bodyPr anchor="t" anchorCtr="0"/>
          <a:lstStyle>
            <a:lvl1pPr>
              <a:lnSpc>
                <a:spcPct val="90000"/>
              </a:lnSpc>
              <a:spcAft>
                <a:spcPts val="0"/>
              </a:spcAft>
              <a:defRPr sz="3800" b="0" i="0" spc="-1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Tree>
    <p:extLst>
      <p:ext uri="{BB962C8B-B14F-4D97-AF65-F5344CB8AC3E}">
        <p14:creationId xmlns:p14="http://schemas.microsoft.com/office/powerpoint/2010/main" val="20331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122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5">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E7951D-BC72-2349-8649-2A1796AC4D6C}"/>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2598069" cy="2317305"/>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[Layout 5]</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Placeholder 11">
            <a:extLst>
              <a:ext uri="{FF2B5EF4-FFF2-40B4-BE49-F238E27FC236}">
                <a16:creationId xmlns:a16="http://schemas.microsoft.com/office/drawing/2014/main" id="{EB4DF3AD-903D-9E45-92B0-970E92C707B1}"/>
              </a:ext>
            </a:extLst>
          </p:cNvPr>
          <p:cNvSpPr>
            <a:spLocks noGrp="1"/>
          </p:cNvSpPr>
          <p:nvPr>
            <p:ph type="body" sz="quarter" idx="29"/>
          </p:nvPr>
        </p:nvSpPr>
        <p:spPr>
          <a:xfrm>
            <a:off x="4587753" y="3925025"/>
            <a:ext cx="4197472" cy="751478"/>
          </a:xfrm>
        </p:spPr>
        <p:txBody>
          <a:bodyPr anchor="t" anchorCtr="0"/>
          <a:lstStyle>
            <a:lvl1pPr>
              <a:lnSpc>
                <a:spcPct val="100000"/>
              </a:lnSpc>
              <a:spcAft>
                <a:spcPts val="0"/>
              </a:spcAft>
              <a:defRPr sz="15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endParaRPr lang="en-US" noProof="0" dirty="0"/>
          </a:p>
        </p:txBody>
      </p:sp>
    </p:spTree>
    <p:extLst>
      <p:ext uri="{BB962C8B-B14F-4D97-AF65-F5344CB8AC3E}">
        <p14:creationId xmlns:p14="http://schemas.microsoft.com/office/powerpoint/2010/main" val="227034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6">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4626D5-D445-3E4A-8818-CDD8F71DD8F6}"/>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5158390" cy="2945451"/>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1"/>
                </a:solidFill>
                <a:latin typeface="Chubb Publico Light" panose="02040302060504060203" pitchFamily="18" charset="77"/>
              </a:defRPr>
            </a:lvl1pPr>
            <a:lvl2pPr marL="0" indent="0">
              <a:lnSpc>
                <a:spcPct val="100000"/>
              </a:lnSpc>
              <a:spcBef>
                <a:spcPts val="0"/>
              </a:spcBef>
              <a:spcAft>
                <a:spcPts val="80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5pPr>
          </a:lstStyle>
          <a:p>
            <a:pPr lvl="0"/>
            <a:r>
              <a:rPr lang="en-US" noProof="0" dirty="0"/>
              <a:t>[Layout 6]</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3916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0000" y="1505903"/>
            <a:ext cx="3785235" cy="1065848"/>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Footer Placeholder 4"/>
          <p:cNvSpPr>
            <a:spLocks noGrp="1"/>
          </p:cNvSpPr>
          <p:nvPr>
            <p:ph type="ftr" sz="quarter" idx="3"/>
          </p:nvPr>
        </p:nvSpPr>
        <p:spPr>
          <a:xfrm>
            <a:off x="7118350" y="337939"/>
            <a:ext cx="1670550" cy="136922"/>
          </a:xfrm>
          <a:prstGeom prst="rect">
            <a:avLst/>
          </a:prstGeom>
        </p:spPr>
        <p:txBody>
          <a:bodyPr vert="horz" wrap="none" lIns="0" tIns="0" rIns="0" bIns="0" rtlCol="0" anchor="t" anchorCtr="0"/>
          <a:lstStyle>
            <a:lvl1pPr algn="r">
              <a:defRPr sz="700" b="0" i="0">
                <a:solidFill>
                  <a:schemeClr val="tx1"/>
                </a:solidFill>
                <a:latin typeface="Lato Light" panose="020F0302020204030203" pitchFamily="34" charset="77"/>
              </a:defRPr>
            </a:lvl1pPr>
          </a:lstStyle>
          <a:p>
            <a:r>
              <a:rPr lang="en-US" noProof="0"/>
              <a:t>Chubb confidential information | July 2020</a:t>
            </a:r>
          </a:p>
        </p:txBody>
      </p:sp>
      <p:sp>
        <p:nvSpPr>
          <p:cNvPr id="2" name="Title Placeholder 1"/>
          <p:cNvSpPr>
            <a:spLocks noGrp="1"/>
          </p:cNvSpPr>
          <p:nvPr>
            <p:ph type="title"/>
          </p:nvPr>
        </p:nvSpPr>
        <p:spPr>
          <a:xfrm>
            <a:off x="1080000" y="590511"/>
            <a:ext cx="7708900" cy="498060"/>
          </a:xfrm>
          <a:prstGeom prst="rect">
            <a:avLst/>
          </a:prstGeom>
        </p:spPr>
        <p:txBody>
          <a:bodyPr vert="horz" lIns="0" tIns="0" rIns="0" bIns="0" rtlCol="0" anchor="t" anchorCtr="0">
            <a:noAutofit/>
          </a:bodyPr>
          <a:lstStyle/>
          <a:p>
            <a:r>
              <a:rPr lang="en-US" noProof="0" dirty="0"/>
              <a:t>Click to edit Master title style</a:t>
            </a:r>
          </a:p>
        </p:txBody>
      </p:sp>
      <p:sp>
        <p:nvSpPr>
          <p:cNvPr id="4" name="Slide Number Placeholder 3">
            <a:extLst>
              <a:ext uri="{FF2B5EF4-FFF2-40B4-BE49-F238E27FC236}">
                <a16:creationId xmlns:a16="http://schemas.microsoft.com/office/drawing/2014/main" id="{ECEF07AE-2DBA-4240-B9C6-973327B93372}"/>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14403501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8" r:id="rId14"/>
    <p:sldLayoutId id="2147483727"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ts val="3100"/>
        </a:lnSpc>
        <a:spcBef>
          <a:spcPct val="0"/>
        </a:spcBef>
        <a:buNone/>
        <a:defRPr sz="2800" b="0" i="0" kern="1200">
          <a:solidFill>
            <a:schemeClr val="bg2"/>
          </a:solidFill>
          <a:latin typeface="Chubb Publico Roman" panose="02040502060504060203" pitchFamily="18" charset="77"/>
          <a:ea typeface="+mj-ea"/>
          <a:cs typeface="+mj-cs"/>
        </a:defRPr>
      </a:lvl1pPr>
    </p:titleStyle>
    <p:bodyStyle>
      <a:lvl1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1pPr>
      <a:lvl2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2pPr>
      <a:lvl3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3pPr>
      <a:lvl4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4pPr>
      <a:lvl5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14" userDrawn="1">
          <p15:clr>
            <a:srgbClr val="F26B43"/>
          </p15:clr>
        </p15:guide>
        <p15:guide id="4" orient="horz" pos="300" userDrawn="1">
          <p15:clr>
            <a:srgbClr val="F26B43"/>
          </p15:clr>
        </p15:guide>
        <p15:guide id="5" pos="55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players.brightcove.net/818971943001/default_default/index.html?videoId=6238583794001"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hyperlink" Target="https://players.brightcove.net/818971943001/default_default/index.html?videoId=6211080705001" TargetMode="External"/><Relationship Id="rId4" Type="http://schemas.openxmlformats.org/officeDocument/2006/relationships/image" Target="../media/image11.jpg"/></Relationships>
</file>

<file path=ppt/slides/_rels/slide30.xml.rels><?xml version="1.0" encoding="UTF-8" standalone="yes"?>
<Relationships xmlns="http://schemas.openxmlformats.org/package/2006/relationships"><Relationship Id="rId2" Type="http://schemas.openxmlformats.org/officeDocument/2006/relationships/hyperlink" Target="http://chubb.com/digitalbusiness/sg"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C6C924-0566-0548-9617-C31F9F911076}"/>
              </a:ext>
            </a:extLst>
          </p:cNvPr>
          <p:cNvSpPr>
            <a:spLocks noGrp="1"/>
          </p:cNvSpPr>
          <p:nvPr>
            <p:ph type="body" sz="quarter" idx="13"/>
          </p:nvPr>
        </p:nvSpPr>
        <p:spPr/>
        <p:txBody>
          <a:bodyPr/>
          <a:lstStyle/>
          <a:p>
            <a:r>
              <a:rPr lang="en-US" dirty="0"/>
              <a:t>Introducing the </a:t>
            </a:r>
          </a:p>
          <a:p>
            <a:r>
              <a:rPr lang="en-US" dirty="0">
                <a:latin typeface="Chubb Publico Medium" panose="02040502060504060203" pitchFamily="18" charset="77"/>
              </a:rPr>
              <a:t>Digital business </a:t>
            </a:r>
          </a:p>
          <a:p>
            <a:r>
              <a:rPr lang="en-US" dirty="0">
                <a:latin typeface="Chubb Publico Medium" panose="02040502060504060203" pitchFamily="18" charset="77"/>
              </a:rPr>
              <a:t>accelerated </a:t>
            </a:r>
            <a:r>
              <a:rPr lang="en-US" dirty="0"/>
              <a:t>campaign</a:t>
            </a:r>
          </a:p>
        </p:txBody>
      </p:sp>
      <p:sp>
        <p:nvSpPr>
          <p:cNvPr id="3" name="Text Placeholder 2">
            <a:extLst>
              <a:ext uri="{FF2B5EF4-FFF2-40B4-BE49-F238E27FC236}">
                <a16:creationId xmlns:a16="http://schemas.microsoft.com/office/drawing/2014/main" id="{3B91D898-3A36-6740-97E8-A341070DD330}"/>
              </a:ext>
            </a:extLst>
          </p:cNvPr>
          <p:cNvSpPr>
            <a:spLocks noGrp="1"/>
          </p:cNvSpPr>
          <p:nvPr>
            <p:ph type="body" sz="quarter" idx="30"/>
          </p:nvPr>
        </p:nvSpPr>
        <p:spPr/>
        <p:txBody>
          <a:bodyPr/>
          <a:lstStyle/>
          <a:p>
            <a:r>
              <a:rPr lang="en-US" dirty="0"/>
              <a:t>&lt;Presenter Name&gt;  |  &lt;Month DD, YYYY&gt;</a:t>
            </a:r>
          </a:p>
        </p:txBody>
      </p:sp>
    </p:spTree>
    <p:extLst>
      <p:ext uri="{BB962C8B-B14F-4D97-AF65-F5344CB8AC3E}">
        <p14:creationId xmlns:p14="http://schemas.microsoft.com/office/powerpoint/2010/main" val="206854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a:xfrm>
            <a:off x="476626" y="503434"/>
            <a:ext cx="4167802" cy="400299"/>
          </a:xfrm>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10</a:t>
            </a:fld>
            <a:endParaRPr lang="en-US"/>
          </a:p>
        </p:txBody>
      </p:sp>
      <p:sp>
        <p:nvSpPr>
          <p:cNvPr id="8" name="Rectangle 7">
            <a:extLst>
              <a:ext uri="{FF2B5EF4-FFF2-40B4-BE49-F238E27FC236}">
                <a16:creationId xmlns:a16="http://schemas.microsoft.com/office/drawing/2014/main" id="{DE690B8E-074C-45E1-BDE7-1A35BDAE9079}"/>
              </a:ext>
            </a:extLst>
          </p:cNvPr>
          <p:cNvSpPr/>
          <p:nvPr/>
        </p:nvSpPr>
        <p:spPr>
          <a:xfrm>
            <a:off x="476626" y="4640066"/>
            <a:ext cx="7592400" cy="200055"/>
          </a:xfrm>
          <a:prstGeom prst="rect">
            <a:avLst/>
          </a:prstGeom>
        </p:spPr>
        <p:txBody>
          <a:bodyPr wrap="square">
            <a:spAutoFit/>
          </a:bodyPr>
          <a:lstStyle/>
          <a:p>
            <a:r>
              <a:rPr lang="en-GB" sz="700" dirty="0">
                <a:solidFill>
                  <a:schemeClr val="bg1"/>
                </a:solidFill>
                <a:latin typeface="Chubb Publico Light" panose="02040302060504060203" pitchFamily="18" charset="0"/>
              </a:rPr>
              <a:t>4 - https://news.microsoft.com/en-sg/2020/10/22/over-80-of-singapore-smes-embracedigital-transformation-more-than-half-report-slowdowns-due-to-covid-19-asmemicrosoft-study-2020/</a:t>
            </a:r>
          </a:p>
        </p:txBody>
      </p:sp>
      <p:pic>
        <p:nvPicPr>
          <p:cNvPr id="4" name="Picture 3">
            <a:extLst>
              <a:ext uri="{FF2B5EF4-FFF2-40B4-BE49-F238E27FC236}">
                <a16:creationId xmlns:a16="http://schemas.microsoft.com/office/drawing/2014/main" id="{FB72E83C-447B-451E-915A-7A34E1190C3F}"/>
              </a:ext>
            </a:extLst>
          </p:cNvPr>
          <p:cNvPicPr>
            <a:picLocks noChangeAspect="1"/>
          </p:cNvPicPr>
          <p:nvPr/>
        </p:nvPicPr>
        <p:blipFill rotWithShape="1">
          <a:blip r:embed="rId2"/>
          <a:srcRect t="1710" b="2602"/>
          <a:stretch/>
        </p:blipFill>
        <p:spPr>
          <a:xfrm>
            <a:off x="0" y="1169591"/>
            <a:ext cx="9144000" cy="3067200"/>
          </a:xfrm>
          <a:prstGeom prst="rect">
            <a:avLst/>
          </a:prstGeom>
        </p:spPr>
      </p:pic>
    </p:spTree>
    <p:extLst>
      <p:ext uri="{BB962C8B-B14F-4D97-AF65-F5344CB8AC3E}">
        <p14:creationId xmlns:p14="http://schemas.microsoft.com/office/powerpoint/2010/main" val="335324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11</a:t>
            </a:fld>
            <a:endParaRPr lang="en-US"/>
          </a:p>
        </p:txBody>
      </p:sp>
      <p:pic>
        <p:nvPicPr>
          <p:cNvPr id="5" name="Picture 4">
            <a:extLst>
              <a:ext uri="{FF2B5EF4-FFF2-40B4-BE49-F238E27FC236}">
                <a16:creationId xmlns:a16="http://schemas.microsoft.com/office/drawing/2014/main" id="{33593F20-7F63-4872-8B56-E58ECFBF7260}"/>
              </a:ext>
            </a:extLst>
          </p:cNvPr>
          <p:cNvPicPr>
            <a:picLocks noChangeAspect="1"/>
          </p:cNvPicPr>
          <p:nvPr/>
        </p:nvPicPr>
        <p:blipFill>
          <a:blip r:embed="rId2"/>
          <a:stretch>
            <a:fillRect/>
          </a:stretch>
        </p:blipFill>
        <p:spPr>
          <a:xfrm>
            <a:off x="886313" y="975608"/>
            <a:ext cx="7371374" cy="3696208"/>
          </a:xfrm>
          <a:prstGeom prst="rect">
            <a:avLst/>
          </a:prstGeom>
        </p:spPr>
      </p:pic>
    </p:spTree>
    <p:extLst>
      <p:ext uri="{BB962C8B-B14F-4D97-AF65-F5344CB8AC3E}">
        <p14:creationId xmlns:p14="http://schemas.microsoft.com/office/powerpoint/2010/main" val="2370180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39B771-1F33-424D-8AAF-7F7AEF19EBC5}"/>
              </a:ext>
            </a:extLst>
          </p:cNvPr>
          <p:cNvSpPr>
            <a:spLocks noGrp="1"/>
          </p:cNvSpPr>
          <p:nvPr>
            <p:ph type="body" sz="quarter" idx="15"/>
          </p:nvPr>
        </p:nvSpPr>
        <p:spPr>
          <a:xfrm>
            <a:off x="1095375" y="503238"/>
            <a:ext cx="3549650" cy="400050"/>
          </a:xfrm>
        </p:spPr>
        <p:txBody>
          <a:bodyPr/>
          <a:lstStyle/>
          <a:p>
            <a:r>
              <a:rPr lang="en-US" dirty="0"/>
              <a:t>SUPPORTING A TRANSFORMED </a:t>
            </a:r>
          </a:p>
          <a:p>
            <a:r>
              <a:rPr lang="en-US" dirty="0"/>
              <a:t>WORKFORCE</a:t>
            </a:r>
          </a:p>
        </p:txBody>
      </p:sp>
      <p:sp>
        <p:nvSpPr>
          <p:cNvPr id="3" name="Slide Number Placeholder 2">
            <a:extLst>
              <a:ext uri="{FF2B5EF4-FFF2-40B4-BE49-F238E27FC236}">
                <a16:creationId xmlns:a16="http://schemas.microsoft.com/office/drawing/2014/main" id="{DEA767AB-8C03-864A-97C2-C66FAC6D713B}"/>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12</a:t>
            </a:fld>
            <a:endParaRPr lang="en-US" dirty="0"/>
          </a:p>
        </p:txBody>
      </p:sp>
      <p:sp>
        <p:nvSpPr>
          <p:cNvPr id="4" name="Text Placeholder 3">
            <a:extLst>
              <a:ext uri="{FF2B5EF4-FFF2-40B4-BE49-F238E27FC236}">
                <a16:creationId xmlns:a16="http://schemas.microsoft.com/office/drawing/2014/main" id="{95EED502-9601-5E4D-8CD3-48B52954B724}"/>
              </a:ext>
            </a:extLst>
          </p:cNvPr>
          <p:cNvSpPr>
            <a:spLocks noGrp="1"/>
          </p:cNvSpPr>
          <p:nvPr>
            <p:ph type="body" sz="quarter" idx="23"/>
          </p:nvPr>
        </p:nvSpPr>
        <p:spPr>
          <a:xfrm>
            <a:off x="824400" y="1900755"/>
            <a:ext cx="3820028" cy="2883969"/>
          </a:xfrm>
        </p:spPr>
        <p:txBody>
          <a:bodyPr/>
          <a:lstStyle/>
          <a:p>
            <a:r>
              <a:rPr lang="en-US" dirty="0"/>
              <a:t>Addressing the accelerated shift to</a:t>
            </a:r>
            <a:br>
              <a:rPr lang="en-US" dirty="0"/>
            </a:br>
            <a:r>
              <a:rPr lang="en-US" dirty="0"/>
              <a:t>an increasingly digital workplace</a:t>
            </a:r>
            <a:br>
              <a:rPr lang="en-US" dirty="0"/>
            </a:br>
            <a:r>
              <a:rPr lang="en-US" dirty="0"/>
              <a:t>with flexible work solutions, career and skill development opportunities,</a:t>
            </a:r>
            <a:br>
              <a:rPr lang="en-US" dirty="0"/>
            </a:br>
            <a:r>
              <a:rPr lang="en-US" dirty="0"/>
              <a:t>and innovative benefits.</a:t>
            </a:r>
          </a:p>
        </p:txBody>
      </p:sp>
      <p:sp>
        <p:nvSpPr>
          <p:cNvPr id="5" name="Text Placeholder 4">
            <a:extLst>
              <a:ext uri="{FF2B5EF4-FFF2-40B4-BE49-F238E27FC236}">
                <a16:creationId xmlns:a16="http://schemas.microsoft.com/office/drawing/2014/main" id="{CD9B69FF-2D00-254D-BD8F-5DD03C22E15F}"/>
              </a:ext>
            </a:extLst>
          </p:cNvPr>
          <p:cNvSpPr>
            <a:spLocks noGrp="1"/>
          </p:cNvSpPr>
          <p:nvPr>
            <p:ph type="body" sz="quarter" idx="25"/>
          </p:nvPr>
        </p:nvSpPr>
        <p:spPr>
          <a:xfrm>
            <a:off x="479425" y="425450"/>
            <a:ext cx="615950" cy="477838"/>
          </a:xfrm>
        </p:spPr>
        <p:txBody>
          <a:bodyPr/>
          <a:lstStyle/>
          <a:p>
            <a:r>
              <a:rPr lang="en-US" dirty="0"/>
              <a:t>03</a:t>
            </a:r>
          </a:p>
        </p:txBody>
      </p:sp>
    </p:spTree>
    <p:extLst>
      <p:ext uri="{BB962C8B-B14F-4D97-AF65-F5344CB8AC3E}">
        <p14:creationId xmlns:p14="http://schemas.microsoft.com/office/powerpoint/2010/main" val="392417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a:xfrm>
            <a:off x="475133" y="474860"/>
            <a:ext cx="6847200" cy="180083"/>
          </a:xfrm>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13</a:t>
            </a:fld>
            <a:endParaRPr lang="en-US"/>
          </a:p>
        </p:txBody>
      </p:sp>
      <p:sp>
        <p:nvSpPr>
          <p:cNvPr id="19" name="Rectangle 18">
            <a:extLst>
              <a:ext uri="{FF2B5EF4-FFF2-40B4-BE49-F238E27FC236}">
                <a16:creationId xmlns:a16="http://schemas.microsoft.com/office/drawing/2014/main" id="{C3C94D5F-3CB9-4E06-987C-EC01940F3833}"/>
              </a:ext>
            </a:extLst>
          </p:cNvPr>
          <p:cNvSpPr/>
          <p:nvPr/>
        </p:nvSpPr>
        <p:spPr>
          <a:xfrm>
            <a:off x="476626" y="4617955"/>
            <a:ext cx="7592400" cy="307777"/>
          </a:xfrm>
          <a:prstGeom prst="rect">
            <a:avLst/>
          </a:prstGeom>
        </p:spPr>
        <p:txBody>
          <a:bodyPr wrap="square">
            <a:spAutoFit/>
          </a:bodyPr>
          <a:lstStyle/>
          <a:p>
            <a:r>
              <a:rPr lang="en-GB" sz="700" dirty="0">
                <a:latin typeface="Chubb Publico Light" panose="02040302060504060203" pitchFamily="18" charset="0"/>
              </a:rPr>
              <a:t>5 - https://www.straitstimes.com/singapore/8-in-10-in-singapore-want-to-work-from-homeor-have-more-flexibility</a:t>
            </a:r>
          </a:p>
          <a:p>
            <a:r>
              <a:rPr lang="en-GB" sz="700" dirty="0">
                <a:latin typeface="Chubb Publico Light" panose="02040302060504060203" pitchFamily="18" charset="0"/>
              </a:rPr>
              <a:t>6 - https://www.straitstimes.com/business/economy/survey-9-in-10-workers-see-need-toboost-skills-in-uncertain-job-market</a:t>
            </a:r>
          </a:p>
        </p:txBody>
      </p:sp>
      <p:pic>
        <p:nvPicPr>
          <p:cNvPr id="4" name="Picture 3">
            <a:extLst>
              <a:ext uri="{FF2B5EF4-FFF2-40B4-BE49-F238E27FC236}">
                <a16:creationId xmlns:a16="http://schemas.microsoft.com/office/drawing/2014/main" id="{06D318E1-2E0E-41BC-888F-67FE2FB1009C}"/>
              </a:ext>
            </a:extLst>
          </p:cNvPr>
          <p:cNvPicPr>
            <a:picLocks noChangeAspect="1"/>
          </p:cNvPicPr>
          <p:nvPr/>
        </p:nvPicPr>
        <p:blipFill>
          <a:blip r:embed="rId2"/>
          <a:stretch>
            <a:fillRect/>
          </a:stretch>
        </p:blipFill>
        <p:spPr>
          <a:xfrm>
            <a:off x="457200" y="1153263"/>
            <a:ext cx="8229600" cy="3071416"/>
          </a:xfrm>
          <a:prstGeom prst="rect">
            <a:avLst/>
          </a:prstGeom>
        </p:spPr>
      </p:pic>
    </p:spTree>
    <p:extLst>
      <p:ext uri="{BB962C8B-B14F-4D97-AF65-F5344CB8AC3E}">
        <p14:creationId xmlns:p14="http://schemas.microsoft.com/office/powerpoint/2010/main" val="66261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a:xfrm>
            <a:off x="476626" y="503434"/>
            <a:ext cx="4167802" cy="400299"/>
          </a:xfrm>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14</a:t>
            </a:fld>
            <a:endParaRPr lang="en-US"/>
          </a:p>
        </p:txBody>
      </p:sp>
      <p:pic>
        <p:nvPicPr>
          <p:cNvPr id="5" name="Picture 4">
            <a:extLst>
              <a:ext uri="{FF2B5EF4-FFF2-40B4-BE49-F238E27FC236}">
                <a16:creationId xmlns:a16="http://schemas.microsoft.com/office/drawing/2014/main" id="{809C255F-AD50-4FEC-AA05-829C290DB58E}"/>
              </a:ext>
            </a:extLst>
          </p:cNvPr>
          <p:cNvPicPr>
            <a:picLocks noChangeAspect="1"/>
          </p:cNvPicPr>
          <p:nvPr/>
        </p:nvPicPr>
        <p:blipFill rotWithShape="1">
          <a:blip r:embed="rId2"/>
          <a:srcRect l="587" t="2036" b="2235"/>
          <a:stretch/>
        </p:blipFill>
        <p:spPr>
          <a:xfrm>
            <a:off x="228600" y="1011735"/>
            <a:ext cx="8686800" cy="3715393"/>
          </a:xfrm>
          <a:prstGeom prst="rect">
            <a:avLst/>
          </a:prstGeom>
        </p:spPr>
      </p:pic>
    </p:spTree>
    <p:extLst>
      <p:ext uri="{BB962C8B-B14F-4D97-AF65-F5344CB8AC3E}">
        <p14:creationId xmlns:p14="http://schemas.microsoft.com/office/powerpoint/2010/main" val="270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46FC4E-0513-714E-90E8-3C488434A86C}"/>
              </a:ext>
            </a:extLst>
          </p:cNvPr>
          <p:cNvSpPr>
            <a:spLocks noGrp="1"/>
          </p:cNvSpPr>
          <p:nvPr>
            <p:ph type="body" sz="quarter" idx="15"/>
          </p:nvPr>
        </p:nvSpPr>
        <p:spPr>
          <a:xfrm>
            <a:off x="1095375" y="503238"/>
            <a:ext cx="3549650" cy="400050"/>
          </a:xfrm>
        </p:spPr>
        <p:txBody>
          <a:bodyPr/>
          <a:lstStyle/>
          <a:p>
            <a:r>
              <a:rPr lang="en-US" dirty="0"/>
              <a:t>Playing in the </a:t>
            </a:r>
          </a:p>
          <a:p>
            <a:r>
              <a:rPr lang="en-US" dirty="0"/>
              <a:t>global market</a:t>
            </a:r>
          </a:p>
        </p:txBody>
      </p:sp>
      <p:sp>
        <p:nvSpPr>
          <p:cNvPr id="3" name="Slide Number Placeholder 2">
            <a:extLst>
              <a:ext uri="{FF2B5EF4-FFF2-40B4-BE49-F238E27FC236}">
                <a16:creationId xmlns:a16="http://schemas.microsoft.com/office/drawing/2014/main" id="{E3D18669-D439-7D46-A9BD-F0F500A866F5}"/>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15</a:t>
            </a:fld>
            <a:endParaRPr lang="en-US" dirty="0"/>
          </a:p>
        </p:txBody>
      </p:sp>
      <p:sp>
        <p:nvSpPr>
          <p:cNvPr id="4" name="Text Placeholder 3">
            <a:extLst>
              <a:ext uri="{FF2B5EF4-FFF2-40B4-BE49-F238E27FC236}">
                <a16:creationId xmlns:a16="http://schemas.microsoft.com/office/drawing/2014/main" id="{43598585-3F3C-3842-AEDE-EA206B2FAEF8}"/>
              </a:ext>
            </a:extLst>
          </p:cNvPr>
          <p:cNvSpPr>
            <a:spLocks noGrp="1"/>
          </p:cNvSpPr>
          <p:nvPr>
            <p:ph type="body" sz="quarter" idx="23"/>
          </p:nvPr>
        </p:nvSpPr>
        <p:spPr>
          <a:xfrm>
            <a:off x="823912" y="1900238"/>
            <a:ext cx="4577963" cy="2884487"/>
          </a:xfrm>
        </p:spPr>
        <p:txBody>
          <a:bodyPr/>
          <a:lstStyle/>
          <a:p>
            <a:r>
              <a:rPr lang="en-US" dirty="0"/>
              <a:t>Building opportunities across both literal and figurative borders by forming partnerships with other companies to build new products or services and commercial and social platforms to expand reach and capability.</a:t>
            </a:r>
          </a:p>
        </p:txBody>
      </p:sp>
      <p:sp>
        <p:nvSpPr>
          <p:cNvPr id="5" name="Text Placeholder 4">
            <a:extLst>
              <a:ext uri="{FF2B5EF4-FFF2-40B4-BE49-F238E27FC236}">
                <a16:creationId xmlns:a16="http://schemas.microsoft.com/office/drawing/2014/main" id="{2C34B0AA-FBFD-4741-B5B6-FBA5ABBA2B23}"/>
              </a:ext>
            </a:extLst>
          </p:cNvPr>
          <p:cNvSpPr>
            <a:spLocks noGrp="1"/>
          </p:cNvSpPr>
          <p:nvPr>
            <p:ph type="body" sz="quarter" idx="25"/>
          </p:nvPr>
        </p:nvSpPr>
        <p:spPr>
          <a:xfrm>
            <a:off x="479425" y="425450"/>
            <a:ext cx="615950" cy="477838"/>
          </a:xfrm>
        </p:spPr>
        <p:txBody>
          <a:bodyPr/>
          <a:lstStyle/>
          <a:p>
            <a:r>
              <a:rPr lang="en-US" dirty="0"/>
              <a:t>04</a:t>
            </a:r>
          </a:p>
        </p:txBody>
      </p:sp>
    </p:spTree>
    <p:extLst>
      <p:ext uri="{BB962C8B-B14F-4D97-AF65-F5344CB8AC3E}">
        <p14:creationId xmlns:p14="http://schemas.microsoft.com/office/powerpoint/2010/main" val="11484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a:xfrm>
            <a:off x="476626" y="503434"/>
            <a:ext cx="4167802" cy="400299"/>
          </a:xfrm>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16</a:t>
            </a:fld>
            <a:endParaRPr lang="en-US"/>
          </a:p>
        </p:txBody>
      </p:sp>
      <p:sp>
        <p:nvSpPr>
          <p:cNvPr id="8" name="Rectangle 7">
            <a:extLst>
              <a:ext uri="{FF2B5EF4-FFF2-40B4-BE49-F238E27FC236}">
                <a16:creationId xmlns:a16="http://schemas.microsoft.com/office/drawing/2014/main" id="{DE690B8E-074C-45E1-BDE7-1A35BDAE9079}"/>
              </a:ext>
            </a:extLst>
          </p:cNvPr>
          <p:cNvSpPr/>
          <p:nvPr/>
        </p:nvSpPr>
        <p:spPr>
          <a:xfrm>
            <a:off x="476626" y="4640066"/>
            <a:ext cx="7592400" cy="200055"/>
          </a:xfrm>
          <a:prstGeom prst="rect">
            <a:avLst/>
          </a:prstGeom>
        </p:spPr>
        <p:txBody>
          <a:bodyPr wrap="square">
            <a:spAutoFit/>
          </a:bodyPr>
          <a:lstStyle/>
          <a:p>
            <a:r>
              <a:rPr lang="en-GB" sz="700" dirty="0">
                <a:solidFill>
                  <a:schemeClr val="bg1"/>
                </a:solidFill>
                <a:latin typeface="Chubb Publico Light" panose="02040302060504060203" pitchFamily="18" charset="0"/>
              </a:rPr>
              <a:t>7 - https://www.businesstimes.com.sg/asean-business/most-singapore-smes-pick-asean-as-topdestination-to-grow-sbf-survey</a:t>
            </a:r>
          </a:p>
        </p:txBody>
      </p:sp>
      <p:pic>
        <p:nvPicPr>
          <p:cNvPr id="5" name="Picture 4">
            <a:extLst>
              <a:ext uri="{FF2B5EF4-FFF2-40B4-BE49-F238E27FC236}">
                <a16:creationId xmlns:a16="http://schemas.microsoft.com/office/drawing/2014/main" id="{9224BCF6-03B8-4CDC-8DE7-1C021CEF7F33}"/>
              </a:ext>
            </a:extLst>
          </p:cNvPr>
          <p:cNvPicPr>
            <a:picLocks noChangeAspect="1"/>
          </p:cNvPicPr>
          <p:nvPr/>
        </p:nvPicPr>
        <p:blipFill rotWithShape="1">
          <a:blip r:embed="rId2"/>
          <a:srcRect l="1006" t="2691" r="831" b="1751"/>
          <a:stretch/>
        </p:blipFill>
        <p:spPr>
          <a:xfrm>
            <a:off x="532800" y="1310401"/>
            <a:ext cx="8078400" cy="2786400"/>
          </a:xfrm>
          <a:prstGeom prst="rect">
            <a:avLst/>
          </a:prstGeom>
        </p:spPr>
      </p:pic>
    </p:spTree>
    <p:extLst>
      <p:ext uri="{BB962C8B-B14F-4D97-AF65-F5344CB8AC3E}">
        <p14:creationId xmlns:p14="http://schemas.microsoft.com/office/powerpoint/2010/main" val="346451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17</a:t>
            </a:fld>
            <a:endParaRPr lang="en-US"/>
          </a:p>
        </p:txBody>
      </p:sp>
      <p:pic>
        <p:nvPicPr>
          <p:cNvPr id="4" name="Picture 3">
            <a:extLst>
              <a:ext uri="{FF2B5EF4-FFF2-40B4-BE49-F238E27FC236}">
                <a16:creationId xmlns:a16="http://schemas.microsoft.com/office/drawing/2014/main" id="{3660FE13-92F0-47A0-A57D-B4A670E16A5A}"/>
              </a:ext>
            </a:extLst>
          </p:cNvPr>
          <p:cNvPicPr>
            <a:picLocks noChangeAspect="1"/>
          </p:cNvPicPr>
          <p:nvPr/>
        </p:nvPicPr>
        <p:blipFill>
          <a:blip r:embed="rId2"/>
          <a:stretch>
            <a:fillRect/>
          </a:stretch>
        </p:blipFill>
        <p:spPr>
          <a:xfrm>
            <a:off x="914400" y="1095362"/>
            <a:ext cx="7315200" cy="3640379"/>
          </a:xfrm>
          <a:prstGeom prst="rect">
            <a:avLst/>
          </a:prstGeom>
        </p:spPr>
      </p:pic>
    </p:spTree>
    <p:extLst>
      <p:ext uri="{BB962C8B-B14F-4D97-AF65-F5344CB8AC3E}">
        <p14:creationId xmlns:p14="http://schemas.microsoft.com/office/powerpoint/2010/main" val="339052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76D7E7-BA89-494C-B8D3-83ACF59ECC36}"/>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18</a:t>
            </a:fld>
            <a:endParaRPr lang="en-US" dirty="0"/>
          </a:p>
        </p:txBody>
      </p:sp>
      <p:sp>
        <p:nvSpPr>
          <p:cNvPr id="3" name="Text Placeholder 2">
            <a:extLst>
              <a:ext uri="{FF2B5EF4-FFF2-40B4-BE49-F238E27FC236}">
                <a16:creationId xmlns:a16="http://schemas.microsoft.com/office/drawing/2014/main" id="{7A35D2CA-7A8A-1749-A140-F0C547AE8E36}"/>
              </a:ext>
            </a:extLst>
          </p:cNvPr>
          <p:cNvSpPr>
            <a:spLocks noGrp="1"/>
          </p:cNvSpPr>
          <p:nvPr>
            <p:ph type="body" sz="quarter" idx="23"/>
          </p:nvPr>
        </p:nvSpPr>
        <p:spPr>
          <a:xfrm>
            <a:off x="824399" y="1069200"/>
            <a:ext cx="2598069" cy="2317305"/>
          </a:xfrm>
        </p:spPr>
        <p:txBody>
          <a:bodyPr/>
          <a:lstStyle/>
          <a:p>
            <a:r>
              <a:rPr lang="en-US" dirty="0"/>
              <a:t>Setting</a:t>
            </a:r>
            <a:br>
              <a:rPr lang="en-US" dirty="0"/>
            </a:br>
            <a:r>
              <a:rPr lang="en-US" dirty="0">
                <a:latin typeface="Chubb Publico Medium" panose="02040502060504060203" pitchFamily="18" charset="77"/>
              </a:rPr>
              <a:t>the stage</a:t>
            </a:r>
          </a:p>
          <a:p>
            <a:pPr lvl="1"/>
            <a:endParaRPr lang="en-US" dirty="0"/>
          </a:p>
          <a:p>
            <a:pPr lvl="1"/>
            <a:r>
              <a:rPr lang="en-US" dirty="0"/>
              <a:t>After the outbreak of COVID-19, Accenture’s Consumer Pulse Survey (conducted post-COVID-19) shows a real shift in the attitudes of consumers and employees. This demands attention and action from business owners.</a:t>
            </a:r>
          </a:p>
        </p:txBody>
      </p:sp>
      <p:sp>
        <p:nvSpPr>
          <p:cNvPr id="4" name="Text Placeholder 3">
            <a:extLst>
              <a:ext uri="{FF2B5EF4-FFF2-40B4-BE49-F238E27FC236}">
                <a16:creationId xmlns:a16="http://schemas.microsoft.com/office/drawing/2014/main" id="{AB1CFA8F-74C7-E949-9F16-9A4299ED7BA6}"/>
              </a:ext>
            </a:extLst>
          </p:cNvPr>
          <p:cNvSpPr>
            <a:spLocks noGrp="1"/>
          </p:cNvSpPr>
          <p:nvPr>
            <p:ph type="body" sz="quarter" idx="29"/>
          </p:nvPr>
        </p:nvSpPr>
        <p:spPr>
          <a:xfrm>
            <a:off x="4587753" y="3925025"/>
            <a:ext cx="4197472" cy="751478"/>
          </a:xfrm>
        </p:spPr>
        <p:txBody>
          <a:bodyPr/>
          <a:lstStyle/>
          <a:p>
            <a:r>
              <a:rPr lang="en-US" dirty="0"/>
              <a:t>67% of consumers expect companies to “build back better” by investing in longer-term, sustainable, and fair solutions.</a:t>
            </a:r>
          </a:p>
        </p:txBody>
      </p:sp>
    </p:spTree>
    <p:extLst>
      <p:ext uri="{BB962C8B-B14F-4D97-AF65-F5344CB8AC3E}">
        <p14:creationId xmlns:p14="http://schemas.microsoft.com/office/powerpoint/2010/main" val="129438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A6A15E-C5ED-5F47-8803-589F82F5DC12}"/>
              </a:ext>
            </a:extLst>
          </p:cNvPr>
          <p:cNvSpPr>
            <a:spLocks noGrp="1"/>
          </p:cNvSpPr>
          <p:nvPr>
            <p:ph type="sldNum" sz="quarter" idx="4"/>
          </p:nvPr>
        </p:nvSpPr>
        <p:spPr/>
        <p:txBody>
          <a:bodyPr/>
          <a:lstStyle/>
          <a:p>
            <a:pPr algn="ctr"/>
            <a:r>
              <a:rPr lang="en-US" dirty="0"/>
              <a:t>P</a:t>
            </a:r>
            <a:fld id="{7C933E7E-EEB7-3242-B8B0-CAE1452FB097}" type="slidenum">
              <a:rPr lang="en-US" smtClean="0"/>
              <a:pPr algn="ctr"/>
              <a:t>19</a:t>
            </a:fld>
            <a:endParaRPr lang="en-US" dirty="0"/>
          </a:p>
        </p:txBody>
      </p:sp>
      <p:sp>
        <p:nvSpPr>
          <p:cNvPr id="3" name="Text Placeholder 2">
            <a:extLst>
              <a:ext uri="{FF2B5EF4-FFF2-40B4-BE49-F238E27FC236}">
                <a16:creationId xmlns:a16="http://schemas.microsoft.com/office/drawing/2014/main" id="{886CB69E-9D49-F748-ACF3-FF25777B7AA5}"/>
              </a:ext>
            </a:extLst>
          </p:cNvPr>
          <p:cNvSpPr>
            <a:spLocks noGrp="1"/>
          </p:cNvSpPr>
          <p:nvPr>
            <p:ph type="body" sz="quarter" idx="23"/>
          </p:nvPr>
        </p:nvSpPr>
        <p:spPr/>
        <p:txBody>
          <a:bodyPr/>
          <a:lstStyle/>
          <a:p>
            <a:r>
              <a:rPr lang="en-US" dirty="0"/>
              <a:t>Accelerated digital</a:t>
            </a:r>
            <a:br>
              <a:rPr lang="en-US" dirty="0"/>
            </a:br>
            <a:r>
              <a:rPr lang="en-US" dirty="0"/>
              <a:t>business can be </a:t>
            </a:r>
            <a:r>
              <a:rPr lang="en-US" dirty="0">
                <a:latin typeface="Chubb Publico Medium" panose="02040502060504060203" pitchFamily="18" charset="77"/>
              </a:rPr>
              <a:t>risky</a:t>
            </a:r>
          </a:p>
          <a:p>
            <a:pPr lvl="1"/>
            <a:r>
              <a:rPr lang="en-US" dirty="0"/>
              <a:t>The four themes identified in the research are</a:t>
            </a:r>
            <a:br>
              <a:rPr lang="en-US" dirty="0"/>
            </a:br>
            <a:r>
              <a:rPr lang="en-US" dirty="0"/>
              <a:t>solid foundations for operating in a post-pandemic environment. But before businesses can take advantage of new opportunities, they need to be aware of the exposures they might face.</a:t>
            </a:r>
          </a:p>
          <a:p>
            <a:pPr lvl="2"/>
            <a:r>
              <a:rPr lang="en-US" dirty="0"/>
              <a:t>That’s where the right partner comes in. </a:t>
            </a:r>
          </a:p>
        </p:txBody>
      </p:sp>
    </p:spTree>
    <p:extLst>
      <p:ext uri="{BB962C8B-B14F-4D97-AF65-F5344CB8AC3E}">
        <p14:creationId xmlns:p14="http://schemas.microsoft.com/office/powerpoint/2010/main" val="355912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C4E3C2-7CF6-7347-8453-261E3A89B82E}"/>
              </a:ext>
            </a:extLst>
          </p:cNvPr>
          <p:cNvSpPr>
            <a:spLocks noGrp="1"/>
          </p:cNvSpPr>
          <p:nvPr>
            <p:ph type="body" sz="quarter" idx="15"/>
          </p:nvPr>
        </p:nvSpPr>
        <p:spPr/>
        <p:txBody>
          <a:bodyPr/>
          <a:lstStyle/>
          <a:p>
            <a:r>
              <a:rPr lang="en-US" dirty="0"/>
              <a:t>Digital has given </a:t>
            </a:r>
          </a:p>
          <a:p>
            <a:r>
              <a:rPr lang="en-US" dirty="0">
                <a:latin typeface="Chubb Publico Medium" panose="02040502060504060203" pitchFamily="18" charset="77"/>
              </a:rPr>
              <a:t>businesses a lifeline</a:t>
            </a:r>
          </a:p>
        </p:txBody>
      </p:sp>
      <p:sp>
        <p:nvSpPr>
          <p:cNvPr id="3" name="Text Placeholder 2">
            <a:extLst>
              <a:ext uri="{FF2B5EF4-FFF2-40B4-BE49-F238E27FC236}">
                <a16:creationId xmlns:a16="http://schemas.microsoft.com/office/drawing/2014/main" id="{49C78114-1404-C340-BA60-67F43790FED8}"/>
              </a:ext>
            </a:extLst>
          </p:cNvPr>
          <p:cNvSpPr>
            <a:spLocks noGrp="1"/>
          </p:cNvSpPr>
          <p:nvPr>
            <p:ph type="body" sz="quarter" idx="23"/>
          </p:nvPr>
        </p:nvSpPr>
        <p:spPr/>
        <p:txBody>
          <a:bodyPr/>
          <a:lstStyle/>
          <a:p>
            <a:r>
              <a:rPr lang="en-US" dirty="0"/>
              <a:t>Technology isn’t just a useful tool for small </a:t>
            </a:r>
          </a:p>
          <a:p>
            <a:r>
              <a:rPr lang="en-US" dirty="0"/>
              <a:t>and mid-sized businesses. It’s an evolution </a:t>
            </a:r>
          </a:p>
          <a:p>
            <a:r>
              <a:rPr lang="en-US" dirty="0"/>
              <a:t>that’s changed them significantly. And in </a:t>
            </a:r>
          </a:p>
          <a:p>
            <a:r>
              <a:rPr lang="en-US" dirty="0"/>
              <a:t>the wake of a global pandemic, it’s more important than ever to keep up. </a:t>
            </a:r>
          </a:p>
          <a:p>
            <a:pPr lvl="1"/>
            <a:r>
              <a:rPr lang="en-US" dirty="0"/>
              <a:t>This is digital business accelerated.</a:t>
            </a:r>
          </a:p>
        </p:txBody>
      </p:sp>
      <p:sp>
        <p:nvSpPr>
          <p:cNvPr id="4" name="Slide Number Placeholder 3">
            <a:extLst>
              <a:ext uri="{FF2B5EF4-FFF2-40B4-BE49-F238E27FC236}">
                <a16:creationId xmlns:a16="http://schemas.microsoft.com/office/drawing/2014/main" id="{23F81D68-4834-2A4E-ADA2-7C88988AAA31}"/>
              </a:ext>
            </a:extLst>
          </p:cNvPr>
          <p:cNvSpPr>
            <a:spLocks noGrp="1"/>
          </p:cNvSpPr>
          <p:nvPr>
            <p:ph type="sldNum" sz="quarter" idx="4"/>
          </p:nvPr>
        </p:nvSpPr>
        <p:spPr/>
        <p:txBody>
          <a:bodyPr/>
          <a:lstStyle/>
          <a:p>
            <a:pPr algn="ctr"/>
            <a:r>
              <a:rPr lang="en-US" dirty="0"/>
              <a:t>P</a:t>
            </a:r>
            <a:fld id="{7C933E7E-EEB7-3242-B8B0-CAE1452FB097}" type="slidenum">
              <a:rPr lang="en-US" smtClean="0"/>
              <a:pPr algn="ctr"/>
              <a:t>2</a:t>
            </a:fld>
            <a:endParaRPr lang="en-US" dirty="0"/>
          </a:p>
        </p:txBody>
      </p:sp>
    </p:spTree>
    <p:extLst>
      <p:ext uri="{BB962C8B-B14F-4D97-AF65-F5344CB8AC3E}">
        <p14:creationId xmlns:p14="http://schemas.microsoft.com/office/powerpoint/2010/main" val="226930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9D901D-0DA7-5047-B115-43DDE6E5A810}"/>
              </a:ext>
            </a:extLst>
          </p:cNvPr>
          <p:cNvSpPr>
            <a:spLocks noGrp="1"/>
          </p:cNvSpPr>
          <p:nvPr>
            <p:ph type="body" sz="quarter" idx="15"/>
          </p:nvPr>
        </p:nvSpPr>
        <p:spPr/>
        <p:txBody>
          <a:bodyPr/>
          <a:lstStyle/>
          <a:p>
            <a:r>
              <a:rPr lang="en-US" dirty="0"/>
              <a:t>HOW CHUBB, BUSINESSES, AGENTS, AND BROKERS WORK TOGETHER </a:t>
            </a:r>
          </a:p>
        </p:txBody>
      </p:sp>
      <p:sp>
        <p:nvSpPr>
          <p:cNvPr id="3" name="Slide Number Placeholder 2">
            <a:extLst>
              <a:ext uri="{FF2B5EF4-FFF2-40B4-BE49-F238E27FC236}">
                <a16:creationId xmlns:a16="http://schemas.microsoft.com/office/drawing/2014/main" id="{D4E3476D-2D9F-6640-BA5F-D41D8AB91E87}"/>
              </a:ext>
            </a:extLst>
          </p:cNvPr>
          <p:cNvSpPr>
            <a:spLocks noGrp="1"/>
          </p:cNvSpPr>
          <p:nvPr>
            <p:ph type="sldNum" sz="quarter" idx="4"/>
          </p:nvPr>
        </p:nvSpPr>
        <p:spPr/>
        <p:txBody>
          <a:bodyPr/>
          <a:lstStyle/>
          <a:p>
            <a:pPr algn="ctr"/>
            <a:r>
              <a:rPr lang="en-US" dirty="0"/>
              <a:t>P</a:t>
            </a:r>
            <a:fld id="{7C933E7E-EEB7-3242-B8B0-CAE1452FB097}" type="slidenum">
              <a:rPr lang="en-US" smtClean="0"/>
              <a:pPr algn="ctr"/>
              <a:t>20</a:t>
            </a:fld>
            <a:endParaRPr lang="en-US" dirty="0"/>
          </a:p>
        </p:txBody>
      </p:sp>
      <p:sp>
        <p:nvSpPr>
          <p:cNvPr id="4" name="Text Placeholder 3">
            <a:extLst>
              <a:ext uri="{FF2B5EF4-FFF2-40B4-BE49-F238E27FC236}">
                <a16:creationId xmlns:a16="http://schemas.microsoft.com/office/drawing/2014/main" id="{9E5BBF9A-1AEF-C14F-8B5E-36E487135903}"/>
              </a:ext>
            </a:extLst>
          </p:cNvPr>
          <p:cNvSpPr>
            <a:spLocks noGrp="1"/>
          </p:cNvSpPr>
          <p:nvPr>
            <p:ph type="body" sz="quarter" idx="29"/>
          </p:nvPr>
        </p:nvSpPr>
        <p:spPr/>
        <p:txBody>
          <a:bodyPr/>
          <a:lstStyle/>
          <a:p>
            <a:r>
              <a:rPr lang="en-US" dirty="0"/>
              <a:t>01</a:t>
            </a:r>
          </a:p>
        </p:txBody>
      </p:sp>
      <p:sp>
        <p:nvSpPr>
          <p:cNvPr id="5" name="Text Placeholder 4">
            <a:extLst>
              <a:ext uri="{FF2B5EF4-FFF2-40B4-BE49-F238E27FC236}">
                <a16:creationId xmlns:a16="http://schemas.microsoft.com/office/drawing/2014/main" id="{D3B7D800-44A2-E043-9DB1-454C864CE985}"/>
              </a:ext>
            </a:extLst>
          </p:cNvPr>
          <p:cNvSpPr>
            <a:spLocks noGrp="1"/>
          </p:cNvSpPr>
          <p:nvPr>
            <p:ph type="body" sz="quarter" idx="30"/>
          </p:nvPr>
        </p:nvSpPr>
        <p:spPr/>
        <p:txBody>
          <a:bodyPr/>
          <a:lstStyle/>
          <a:p>
            <a:r>
              <a:rPr lang="en-US" dirty="0"/>
              <a:t>Inform</a:t>
            </a:r>
          </a:p>
        </p:txBody>
      </p:sp>
      <p:sp>
        <p:nvSpPr>
          <p:cNvPr id="6" name="Text Placeholder 5">
            <a:extLst>
              <a:ext uri="{FF2B5EF4-FFF2-40B4-BE49-F238E27FC236}">
                <a16:creationId xmlns:a16="http://schemas.microsoft.com/office/drawing/2014/main" id="{2A6A1775-380F-D14A-8092-62B2C2ADCAB1}"/>
              </a:ext>
            </a:extLst>
          </p:cNvPr>
          <p:cNvSpPr>
            <a:spLocks noGrp="1"/>
          </p:cNvSpPr>
          <p:nvPr>
            <p:ph type="body" sz="quarter" idx="31"/>
          </p:nvPr>
        </p:nvSpPr>
        <p:spPr/>
        <p:txBody>
          <a:bodyPr/>
          <a:lstStyle/>
          <a:p>
            <a:r>
              <a:rPr lang="en-US" dirty="0"/>
              <a:t>02</a:t>
            </a:r>
          </a:p>
        </p:txBody>
      </p:sp>
      <p:sp>
        <p:nvSpPr>
          <p:cNvPr id="7" name="Text Placeholder 6">
            <a:extLst>
              <a:ext uri="{FF2B5EF4-FFF2-40B4-BE49-F238E27FC236}">
                <a16:creationId xmlns:a16="http://schemas.microsoft.com/office/drawing/2014/main" id="{743B8423-E891-AD40-BEE9-A6C1FDFD916D}"/>
              </a:ext>
            </a:extLst>
          </p:cNvPr>
          <p:cNvSpPr>
            <a:spLocks noGrp="1"/>
          </p:cNvSpPr>
          <p:nvPr>
            <p:ph type="body" sz="quarter" idx="32"/>
          </p:nvPr>
        </p:nvSpPr>
        <p:spPr/>
        <p:txBody>
          <a:bodyPr/>
          <a:lstStyle/>
          <a:p>
            <a:r>
              <a:rPr lang="en-US" dirty="0"/>
              <a:t>Protect</a:t>
            </a:r>
          </a:p>
        </p:txBody>
      </p:sp>
      <p:sp>
        <p:nvSpPr>
          <p:cNvPr id="8" name="Text Placeholder 7">
            <a:extLst>
              <a:ext uri="{FF2B5EF4-FFF2-40B4-BE49-F238E27FC236}">
                <a16:creationId xmlns:a16="http://schemas.microsoft.com/office/drawing/2014/main" id="{4C832599-ECC4-A141-A5CD-AC96B7BB7977}"/>
              </a:ext>
            </a:extLst>
          </p:cNvPr>
          <p:cNvSpPr>
            <a:spLocks noGrp="1"/>
          </p:cNvSpPr>
          <p:nvPr>
            <p:ph type="body" sz="quarter" idx="33"/>
          </p:nvPr>
        </p:nvSpPr>
        <p:spPr/>
        <p:txBody>
          <a:bodyPr/>
          <a:lstStyle/>
          <a:p>
            <a:r>
              <a:rPr lang="en-US" dirty="0"/>
              <a:t>03</a:t>
            </a:r>
          </a:p>
        </p:txBody>
      </p:sp>
      <p:sp>
        <p:nvSpPr>
          <p:cNvPr id="9" name="Text Placeholder 8">
            <a:extLst>
              <a:ext uri="{FF2B5EF4-FFF2-40B4-BE49-F238E27FC236}">
                <a16:creationId xmlns:a16="http://schemas.microsoft.com/office/drawing/2014/main" id="{104D1D15-012E-7B40-B49C-5A02D7FBE007}"/>
              </a:ext>
            </a:extLst>
          </p:cNvPr>
          <p:cNvSpPr>
            <a:spLocks noGrp="1"/>
          </p:cNvSpPr>
          <p:nvPr>
            <p:ph type="body" sz="quarter" idx="34"/>
          </p:nvPr>
        </p:nvSpPr>
        <p:spPr/>
        <p:txBody>
          <a:bodyPr/>
          <a:lstStyle/>
          <a:p>
            <a:r>
              <a:rPr lang="en-US" dirty="0"/>
              <a:t>Plan</a:t>
            </a:r>
          </a:p>
        </p:txBody>
      </p:sp>
      <p:sp>
        <p:nvSpPr>
          <p:cNvPr id="10" name="Text Placeholder 9">
            <a:extLst>
              <a:ext uri="{FF2B5EF4-FFF2-40B4-BE49-F238E27FC236}">
                <a16:creationId xmlns:a16="http://schemas.microsoft.com/office/drawing/2014/main" id="{E7B5A2F0-6873-C04C-8CDB-4AC00150112C}"/>
              </a:ext>
            </a:extLst>
          </p:cNvPr>
          <p:cNvSpPr>
            <a:spLocks noGrp="1"/>
          </p:cNvSpPr>
          <p:nvPr>
            <p:ph type="body" sz="quarter" idx="35"/>
          </p:nvPr>
        </p:nvSpPr>
        <p:spPr/>
        <p:txBody>
          <a:bodyPr/>
          <a:lstStyle/>
          <a:p>
            <a:r>
              <a:rPr lang="en-US" dirty="0"/>
              <a:t>04</a:t>
            </a:r>
          </a:p>
        </p:txBody>
      </p:sp>
      <p:sp>
        <p:nvSpPr>
          <p:cNvPr id="11" name="Text Placeholder 10">
            <a:extLst>
              <a:ext uri="{FF2B5EF4-FFF2-40B4-BE49-F238E27FC236}">
                <a16:creationId xmlns:a16="http://schemas.microsoft.com/office/drawing/2014/main" id="{3EDB5898-60A4-1C49-BA7B-515890DF804C}"/>
              </a:ext>
            </a:extLst>
          </p:cNvPr>
          <p:cNvSpPr>
            <a:spLocks noGrp="1"/>
          </p:cNvSpPr>
          <p:nvPr>
            <p:ph type="body" sz="quarter" idx="36"/>
          </p:nvPr>
        </p:nvSpPr>
        <p:spPr/>
        <p:txBody>
          <a:bodyPr/>
          <a:lstStyle/>
          <a:p>
            <a:r>
              <a:rPr lang="en-US" dirty="0"/>
              <a:t>Future-proof</a:t>
            </a:r>
          </a:p>
        </p:txBody>
      </p:sp>
    </p:spTree>
    <p:extLst>
      <p:ext uri="{BB962C8B-B14F-4D97-AF65-F5344CB8AC3E}">
        <p14:creationId xmlns:p14="http://schemas.microsoft.com/office/powerpoint/2010/main" val="357071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A4B657-7365-304B-8B61-24CD962D5458}"/>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55FE59EC-F7EA-704B-A15E-6767C90B7DB5}"/>
              </a:ext>
            </a:extLst>
          </p:cNvPr>
          <p:cNvSpPr>
            <a:spLocks noGrp="1"/>
          </p:cNvSpPr>
          <p:nvPr>
            <p:ph type="sldNum" sz="quarter" idx="4"/>
          </p:nvPr>
        </p:nvSpPr>
        <p:spPr/>
        <p:txBody>
          <a:bodyPr/>
          <a:lstStyle/>
          <a:p>
            <a:pPr algn="ctr"/>
            <a:r>
              <a:rPr lang="en-US" dirty="0"/>
              <a:t>P</a:t>
            </a:r>
            <a:fld id="{7C933E7E-EEB7-3242-B8B0-CAE1452FB097}" type="slidenum">
              <a:rPr lang="en-US" smtClean="0"/>
              <a:pPr algn="ctr"/>
              <a:t>21</a:t>
            </a:fld>
            <a:endParaRPr lang="en-US" dirty="0"/>
          </a:p>
        </p:txBody>
      </p:sp>
      <p:sp>
        <p:nvSpPr>
          <p:cNvPr id="4" name="Text Placeholder 3">
            <a:extLst>
              <a:ext uri="{FF2B5EF4-FFF2-40B4-BE49-F238E27FC236}">
                <a16:creationId xmlns:a16="http://schemas.microsoft.com/office/drawing/2014/main" id="{0628980F-E5A6-334C-89B4-849EADDD19F4}"/>
              </a:ext>
            </a:extLst>
          </p:cNvPr>
          <p:cNvSpPr>
            <a:spLocks noGrp="1"/>
          </p:cNvSpPr>
          <p:nvPr>
            <p:ph type="body" sz="quarter" idx="23"/>
          </p:nvPr>
        </p:nvSpPr>
        <p:spPr/>
        <p:txBody>
          <a:bodyPr/>
          <a:lstStyle/>
          <a:p>
            <a:r>
              <a:rPr lang="en-US" dirty="0"/>
              <a:t>Inform</a:t>
            </a:r>
          </a:p>
          <a:p>
            <a:pPr lvl="1"/>
            <a:r>
              <a:rPr lang="en-US" dirty="0"/>
              <a:t>Chubb’s research is available to brokers and agents, providing exclusive insight into the risks and opportunities that businesses face when digital business is accelerated. This knowledge is an essential foundation for operating and evolving with confidence.</a:t>
            </a:r>
          </a:p>
        </p:txBody>
      </p:sp>
    </p:spTree>
    <p:extLst>
      <p:ext uri="{BB962C8B-B14F-4D97-AF65-F5344CB8AC3E}">
        <p14:creationId xmlns:p14="http://schemas.microsoft.com/office/powerpoint/2010/main" val="372137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A26F048-8B90-E949-9F59-488E96BEC255}"/>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E840E146-98AD-D24F-950B-A0F0B1080F3D}"/>
              </a:ext>
            </a:extLst>
          </p:cNvPr>
          <p:cNvSpPr>
            <a:spLocks noGrp="1"/>
          </p:cNvSpPr>
          <p:nvPr>
            <p:ph type="sldNum" sz="quarter" idx="4"/>
          </p:nvPr>
        </p:nvSpPr>
        <p:spPr/>
        <p:txBody>
          <a:bodyPr/>
          <a:lstStyle/>
          <a:p>
            <a:pPr algn="ctr"/>
            <a:r>
              <a:rPr lang="en-US" dirty="0"/>
              <a:t>P</a:t>
            </a:r>
            <a:fld id="{7C933E7E-EEB7-3242-B8B0-CAE1452FB097}" type="slidenum">
              <a:rPr lang="en-US" smtClean="0"/>
              <a:pPr algn="ctr"/>
              <a:t>22</a:t>
            </a:fld>
            <a:endParaRPr lang="en-US" dirty="0"/>
          </a:p>
        </p:txBody>
      </p:sp>
      <p:sp>
        <p:nvSpPr>
          <p:cNvPr id="4" name="Text Placeholder 3">
            <a:extLst>
              <a:ext uri="{FF2B5EF4-FFF2-40B4-BE49-F238E27FC236}">
                <a16:creationId xmlns:a16="http://schemas.microsoft.com/office/drawing/2014/main" id="{CF131126-5073-4740-B8F0-B5D99E3A4AB6}"/>
              </a:ext>
            </a:extLst>
          </p:cNvPr>
          <p:cNvSpPr>
            <a:spLocks noGrp="1"/>
          </p:cNvSpPr>
          <p:nvPr>
            <p:ph type="body" sz="quarter" idx="23"/>
          </p:nvPr>
        </p:nvSpPr>
        <p:spPr>
          <a:xfrm>
            <a:off x="824399" y="1069200"/>
            <a:ext cx="6008663" cy="2517603"/>
          </a:xfrm>
        </p:spPr>
        <p:txBody>
          <a:bodyPr/>
          <a:lstStyle/>
          <a:p>
            <a:r>
              <a:rPr lang="en-US" dirty="0"/>
              <a:t>Protect</a:t>
            </a:r>
          </a:p>
          <a:p>
            <a:pPr lvl="1"/>
            <a:r>
              <a:rPr lang="en-US" dirty="0"/>
              <a:t>With a thorough understanding of the risks, brokers and agents can work with businesses to spot any areas where their existing coverage may not be up to scratch. And once insurance gaps are identified, Chubb can provide insurance solutions to fill them.</a:t>
            </a:r>
          </a:p>
        </p:txBody>
      </p:sp>
    </p:spTree>
    <p:extLst>
      <p:ext uri="{BB962C8B-B14F-4D97-AF65-F5344CB8AC3E}">
        <p14:creationId xmlns:p14="http://schemas.microsoft.com/office/powerpoint/2010/main" val="144396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4F4372-2FAD-CA44-BF05-628B10727672}"/>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418CE509-4A48-3048-91B7-6C20E3E8284A}"/>
              </a:ext>
            </a:extLst>
          </p:cNvPr>
          <p:cNvSpPr>
            <a:spLocks noGrp="1"/>
          </p:cNvSpPr>
          <p:nvPr>
            <p:ph type="sldNum" sz="quarter" idx="4"/>
          </p:nvPr>
        </p:nvSpPr>
        <p:spPr/>
        <p:txBody>
          <a:bodyPr/>
          <a:lstStyle/>
          <a:p>
            <a:pPr algn="ctr"/>
            <a:r>
              <a:rPr lang="en-US" dirty="0"/>
              <a:t>P</a:t>
            </a:r>
            <a:fld id="{7C933E7E-EEB7-3242-B8B0-CAE1452FB097}" type="slidenum">
              <a:rPr lang="en-US" smtClean="0"/>
              <a:pPr algn="ctr"/>
              <a:t>23</a:t>
            </a:fld>
            <a:endParaRPr lang="en-US" dirty="0"/>
          </a:p>
        </p:txBody>
      </p:sp>
      <p:sp>
        <p:nvSpPr>
          <p:cNvPr id="4" name="Text Placeholder 3">
            <a:extLst>
              <a:ext uri="{FF2B5EF4-FFF2-40B4-BE49-F238E27FC236}">
                <a16:creationId xmlns:a16="http://schemas.microsoft.com/office/drawing/2014/main" id="{D5D83434-F12B-E440-8DC3-B7769FC1DF58}"/>
              </a:ext>
            </a:extLst>
          </p:cNvPr>
          <p:cNvSpPr>
            <a:spLocks noGrp="1"/>
          </p:cNvSpPr>
          <p:nvPr>
            <p:ph type="body" sz="quarter" idx="23"/>
          </p:nvPr>
        </p:nvSpPr>
        <p:spPr/>
        <p:txBody>
          <a:bodyPr/>
          <a:lstStyle/>
          <a:p>
            <a:r>
              <a:rPr lang="en-US" dirty="0"/>
              <a:t>Plan</a:t>
            </a:r>
          </a:p>
          <a:p>
            <a:pPr lvl="1"/>
            <a:r>
              <a:rPr lang="en-US" dirty="0"/>
              <a:t>Covering existing insurance gaps is an essential first</a:t>
            </a:r>
            <a:br>
              <a:rPr lang="en-US" dirty="0"/>
            </a:br>
            <a:r>
              <a:rPr lang="en-US" dirty="0"/>
              <a:t>step, but an accelerated transition to digital also presents opportunities businesses might not be taking advantage</a:t>
            </a:r>
            <a:br>
              <a:rPr lang="en-US" dirty="0"/>
            </a:br>
            <a:r>
              <a:rPr lang="en-US" dirty="0"/>
              <a:t>of. With the right coverage, businesses can look beyond</a:t>
            </a:r>
            <a:br>
              <a:rPr lang="en-US" dirty="0"/>
            </a:br>
            <a:r>
              <a:rPr lang="en-US" dirty="0"/>
              <a:t>the present and plan for the future.</a:t>
            </a:r>
          </a:p>
        </p:txBody>
      </p:sp>
    </p:spTree>
    <p:extLst>
      <p:ext uri="{BB962C8B-B14F-4D97-AF65-F5344CB8AC3E}">
        <p14:creationId xmlns:p14="http://schemas.microsoft.com/office/powerpoint/2010/main" val="370097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7B19C0-E780-A34F-B130-4C10772C4456}"/>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CA9371ED-3F07-DD47-9AD9-1E48CD6E5959}"/>
              </a:ext>
            </a:extLst>
          </p:cNvPr>
          <p:cNvSpPr>
            <a:spLocks noGrp="1"/>
          </p:cNvSpPr>
          <p:nvPr>
            <p:ph type="sldNum" sz="quarter" idx="4"/>
          </p:nvPr>
        </p:nvSpPr>
        <p:spPr/>
        <p:txBody>
          <a:bodyPr/>
          <a:lstStyle/>
          <a:p>
            <a:pPr algn="ctr"/>
            <a:r>
              <a:rPr lang="en-US" dirty="0"/>
              <a:t>P</a:t>
            </a:r>
            <a:fld id="{7C933E7E-EEB7-3242-B8B0-CAE1452FB097}" type="slidenum">
              <a:rPr lang="en-US" smtClean="0"/>
              <a:pPr algn="ctr"/>
              <a:t>24</a:t>
            </a:fld>
            <a:endParaRPr lang="en-US" dirty="0"/>
          </a:p>
        </p:txBody>
      </p:sp>
      <p:sp>
        <p:nvSpPr>
          <p:cNvPr id="4" name="Text Placeholder 3">
            <a:extLst>
              <a:ext uri="{FF2B5EF4-FFF2-40B4-BE49-F238E27FC236}">
                <a16:creationId xmlns:a16="http://schemas.microsoft.com/office/drawing/2014/main" id="{29DAECC0-C297-F840-A827-9F7BC1A39652}"/>
              </a:ext>
            </a:extLst>
          </p:cNvPr>
          <p:cNvSpPr>
            <a:spLocks noGrp="1"/>
          </p:cNvSpPr>
          <p:nvPr>
            <p:ph type="body" sz="quarter" idx="23"/>
          </p:nvPr>
        </p:nvSpPr>
        <p:spPr>
          <a:xfrm>
            <a:off x="824400" y="1070328"/>
            <a:ext cx="5127668" cy="2517603"/>
          </a:xfrm>
        </p:spPr>
        <p:txBody>
          <a:bodyPr/>
          <a:lstStyle/>
          <a:p>
            <a:r>
              <a:rPr lang="en-US" dirty="0"/>
              <a:t>Future-proof</a:t>
            </a:r>
          </a:p>
          <a:p>
            <a:pPr lvl="1"/>
            <a:r>
              <a:rPr lang="en-US" dirty="0"/>
              <a:t>Strong relationships are more important than ever.</a:t>
            </a:r>
            <a:br>
              <a:rPr lang="en-US" dirty="0"/>
            </a:br>
            <a:r>
              <a:rPr lang="en-US" dirty="0"/>
              <a:t>In partnership with brokers and agents, Chubb</a:t>
            </a:r>
            <a:br>
              <a:rPr lang="en-US" dirty="0"/>
            </a:br>
            <a:r>
              <a:rPr lang="en-US" dirty="0"/>
              <a:t>is always identifying new and emerging risks, and</a:t>
            </a:r>
            <a:br>
              <a:rPr lang="en-US" dirty="0"/>
            </a:br>
            <a:r>
              <a:rPr lang="en-US" dirty="0"/>
              <a:t>developing solutions to allow businesses to stay</a:t>
            </a:r>
            <a:br>
              <a:rPr lang="en-US" dirty="0"/>
            </a:br>
            <a:r>
              <a:rPr lang="en-US" dirty="0"/>
              <a:t>focused on their operations.</a:t>
            </a:r>
          </a:p>
        </p:txBody>
      </p:sp>
    </p:spTree>
    <p:extLst>
      <p:ext uri="{BB962C8B-B14F-4D97-AF65-F5344CB8AC3E}">
        <p14:creationId xmlns:p14="http://schemas.microsoft.com/office/powerpoint/2010/main" val="157847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255254-7966-904D-A384-AA0C65F55572}"/>
              </a:ext>
            </a:extLst>
          </p:cNvPr>
          <p:cNvSpPr>
            <a:spLocks noGrp="1"/>
          </p:cNvSpPr>
          <p:nvPr>
            <p:ph type="sldNum" sz="quarter" idx="4"/>
          </p:nvPr>
        </p:nvSpPr>
        <p:spPr/>
        <p:txBody>
          <a:bodyPr/>
          <a:lstStyle/>
          <a:p>
            <a:pPr algn="ctr"/>
            <a:r>
              <a:rPr lang="en-US" dirty="0"/>
              <a:t>P</a:t>
            </a:r>
            <a:fld id="{7C933E7E-EEB7-3242-B8B0-CAE1452FB097}" type="slidenum">
              <a:rPr lang="en-US" smtClean="0"/>
              <a:pPr algn="ctr"/>
              <a:t>25</a:t>
            </a:fld>
            <a:endParaRPr lang="en-US" dirty="0"/>
          </a:p>
        </p:txBody>
      </p:sp>
      <p:sp>
        <p:nvSpPr>
          <p:cNvPr id="3" name="Text Placeholder 2">
            <a:extLst>
              <a:ext uri="{FF2B5EF4-FFF2-40B4-BE49-F238E27FC236}">
                <a16:creationId xmlns:a16="http://schemas.microsoft.com/office/drawing/2014/main" id="{42D1546D-270C-8C40-BA4A-705E1C94765E}"/>
              </a:ext>
            </a:extLst>
          </p:cNvPr>
          <p:cNvSpPr>
            <a:spLocks noGrp="1"/>
          </p:cNvSpPr>
          <p:nvPr>
            <p:ph type="body" sz="quarter" idx="23"/>
          </p:nvPr>
        </p:nvSpPr>
        <p:spPr/>
        <p:txBody>
          <a:bodyPr/>
          <a:lstStyle/>
          <a:p>
            <a:r>
              <a:rPr lang="en-US" dirty="0"/>
              <a:t>Matching </a:t>
            </a:r>
            <a:r>
              <a:rPr lang="en-US" dirty="0">
                <a:latin typeface="Chubb Publico Medium" panose="02040502060504060203" pitchFamily="18" charset="77"/>
              </a:rPr>
              <a:t>opportunities to business risks</a:t>
            </a:r>
          </a:p>
          <a:p>
            <a:pPr lvl="2"/>
            <a:endParaRPr lang="en-US" dirty="0"/>
          </a:p>
          <a:p>
            <a:pPr lvl="1"/>
            <a:r>
              <a:rPr lang="en-US" dirty="0"/>
              <a:t>To make sure businesses get the right coverage, it’s a good first step to match some of the most common exposures to the relevant Chubb solutions. </a:t>
            </a:r>
          </a:p>
        </p:txBody>
      </p:sp>
    </p:spTree>
    <p:extLst>
      <p:ext uri="{BB962C8B-B14F-4D97-AF65-F5344CB8AC3E}">
        <p14:creationId xmlns:p14="http://schemas.microsoft.com/office/powerpoint/2010/main" val="420219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26</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The risks of navigating digital-first communications</a:t>
            </a:r>
          </a:p>
        </p:txBody>
      </p:sp>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170343934"/>
              </p:ext>
            </p:extLst>
          </p:nvPr>
        </p:nvGraphicFramePr>
        <p:xfrm>
          <a:off x="823913" y="1568450"/>
          <a:ext cx="6143667" cy="2170557"/>
        </p:xfrm>
        <a:graphic>
          <a:graphicData uri="http://schemas.openxmlformats.org/drawingml/2006/table">
            <a:tbl>
              <a:tblPr firstRow="1" bandRow="1">
                <a:tableStyleId>{5C22544A-7EE6-4342-B048-85BDC9FD1C3A}</a:tableStyleId>
              </a:tblPr>
              <a:tblGrid>
                <a:gridCol w="3284325">
                  <a:extLst>
                    <a:ext uri="{9D8B030D-6E8A-4147-A177-3AD203B41FA5}">
                      <a16:colId xmlns:a16="http://schemas.microsoft.com/office/drawing/2014/main" val="192534694"/>
                    </a:ext>
                  </a:extLst>
                </a:gridCol>
                <a:gridCol w="953114">
                  <a:extLst>
                    <a:ext uri="{9D8B030D-6E8A-4147-A177-3AD203B41FA5}">
                      <a16:colId xmlns:a16="http://schemas.microsoft.com/office/drawing/2014/main" val="1936212744"/>
                    </a:ext>
                  </a:extLst>
                </a:gridCol>
                <a:gridCol w="953114">
                  <a:extLst>
                    <a:ext uri="{9D8B030D-6E8A-4147-A177-3AD203B41FA5}">
                      <a16:colId xmlns:a16="http://schemas.microsoft.com/office/drawing/2014/main" val="3312239387"/>
                    </a:ext>
                  </a:extLst>
                </a:gridCol>
                <a:gridCol w="953114">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Light" panose="02040302060504060203" pitchFamily="18" charset="0"/>
                          <a:ea typeface="+mn-ea"/>
                          <a:cs typeface="+mn-cs"/>
                        </a:rPr>
                        <a:t>Potential business risks</a:t>
                      </a:r>
                    </a:p>
                  </a:txBody>
                  <a:tcPr>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3">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Light" panose="02040302060504060203" pitchFamily="18" charset="0"/>
                          <a:ea typeface="+mn-ea"/>
                          <a:cs typeface="+mn-cs"/>
                        </a:rPr>
                        <a:t>Chubb insurance products and services to consider</a:t>
                      </a:r>
                    </a:p>
                  </a:txBody>
                  <a:tcPr>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700" b="0" i="0" kern="1200" dirty="0">
                        <a:solidFill>
                          <a:schemeClr val="bg1"/>
                        </a:solidFill>
                        <a:effectLst/>
                        <a:latin typeface="Chubb Publico Roman" panose="02040502060504060203" pitchFamily="18" charset="77"/>
                        <a:ea typeface="+mn-ea"/>
                        <a:cs typeface="+mn-cs"/>
                      </a:endParaRP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700" b="0" i="0" kern="1200" dirty="0">
                        <a:solidFill>
                          <a:schemeClr val="bg1"/>
                        </a:solidFill>
                        <a:effectLst/>
                        <a:latin typeface="Chubb Publico Roman" panose="02040502060504060203" pitchFamily="18" charset="77"/>
                        <a:ea typeface="+mn-ea"/>
                        <a:cs typeface="+mn-cs"/>
                      </a:endParaRP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85023245"/>
                  </a:ext>
                </a:extLst>
              </a:tr>
              <a:tr h="0">
                <a:tc>
                  <a:txBody>
                    <a:bodyPr/>
                    <a:lstStyle/>
                    <a:p>
                      <a:endParaRPr lang="en-US" sz="700" b="0" i="0" dirty="0">
                        <a:solidFill>
                          <a:schemeClr val="tx1"/>
                        </a:solidFill>
                        <a:latin typeface="Chubb Publico Light" panose="02040302060504060203" pitchFamily="18" charset="0"/>
                      </a:endParaRPr>
                    </a:p>
                  </a:txBody>
                  <a:tcP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Cyber</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Crime</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Errors &amp; Omissions</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p>
                      <a:pPr marL="0" marR="0">
                        <a:lnSpc>
                          <a:spcPct val="107000"/>
                        </a:lnSpc>
                        <a:spcBef>
                          <a:spcPts val="0"/>
                        </a:spcBef>
                        <a:spcAft>
                          <a:spcPts val="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(Media Liability)</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pPr marL="0" marR="0">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Storage of customer, employee and partner data in the cloud may increase risk of cyber breaches and electronic theft.</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pPr marL="0" marR="0">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Collection of customer data creates legal risks. Without a full understanding of data privacy regulations, companies may find themselves in violation of laws, and more. </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pPr marL="0" marR="0">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Cyber breaches can lead to reputational risk and the need for crisis management. </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pPr marL="0" marR="0">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Loss of income due to a cyber breach.</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4103590744"/>
                  </a:ext>
                </a:extLst>
              </a:tr>
              <a:tr h="0">
                <a:tc>
                  <a:txBody>
                    <a:bodyPr/>
                    <a:lstStyle/>
                    <a:p>
                      <a:pPr marL="0" marR="0">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Litigation arising from social media interactions. </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36778051"/>
                  </a:ext>
                </a:extLst>
              </a:tr>
            </a:tbl>
          </a:graphicData>
        </a:graphic>
      </p:graphicFrame>
    </p:spTree>
    <p:extLst>
      <p:ext uri="{BB962C8B-B14F-4D97-AF65-F5344CB8AC3E}">
        <p14:creationId xmlns:p14="http://schemas.microsoft.com/office/powerpoint/2010/main" val="35157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27</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3913" y="1018800"/>
            <a:ext cx="6143625" cy="455613"/>
          </a:xfrm>
        </p:spPr>
        <p:txBody>
          <a:bodyPr/>
          <a:lstStyle/>
          <a:p>
            <a:r>
              <a:rPr lang="en-US" dirty="0"/>
              <a:t>The risks of harnessing the power of data</a:t>
            </a:r>
          </a:p>
        </p:txBody>
      </p:sp>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866472069"/>
              </p:ext>
            </p:extLst>
          </p:nvPr>
        </p:nvGraphicFramePr>
        <p:xfrm>
          <a:off x="823913" y="1568450"/>
          <a:ext cx="6091200" cy="3142488"/>
        </p:xfrm>
        <a:graphic>
          <a:graphicData uri="http://schemas.openxmlformats.org/drawingml/2006/table">
            <a:tbl>
              <a:tblPr firstRow="1" bandRow="1">
                <a:tableStyleId>{5C22544A-7EE6-4342-B048-85BDC9FD1C3A}</a:tableStyleId>
              </a:tblPr>
              <a:tblGrid>
                <a:gridCol w="2594851">
                  <a:extLst>
                    <a:ext uri="{9D8B030D-6E8A-4147-A177-3AD203B41FA5}">
                      <a16:colId xmlns:a16="http://schemas.microsoft.com/office/drawing/2014/main" val="192534694"/>
                    </a:ext>
                  </a:extLst>
                </a:gridCol>
                <a:gridCol w="611537">
                  <a:extLst>
                    <a:ext uri="{9D8B030D-6E8A-4147-A177-3AD203B41FA5}">
                      <a16:colId xmlns:a16="http://schemas.microsoft.com/office/drawing/2014/main" val="1936212744"/>
                    </a:ext>
                  </a:extLst>
                </a:gridCol>
                <a:gridCol w="721203">
                  <a:extLst>
                    <a:ext uri="{9D8B030D-6E8A-4147-A177-3AD203B41FA5}">
                      <a16:colId xmlns:a16="http://schemas.microsoft.com/office/drawing/2014/main" val="3312239387"/>
                    </a:ext>
                  </a:extLst>
                </a:gridCol>
                <a:gridCol w="721203">
                  <a:extLst>
                    <a:ext uri="{9D8B030D-6E8A-4147-A177-3AD203B41FA5}">
                      <a16:colId xmlns:a16="http://schemas.microsoft.com/office/drawing/2014/main" val="2432261442"/>
                    </a:ext>
                  </a:extLst>
                </a:gridCol>
                <a:gridCol w="721203">
                  <a:extLst>
                    <a:ext uri="{9D8B030D-6E8A-4147-A177-3AD203B41FA5}">
                      <a16:colId xmlns:a16="http://schemas.microsoft.com/office/drawing/2014/main" val="4243448733"/>
                    </a:ext>
                  </a:extLst>
                </a:gridCol>
                <a:gridCol w="721203">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Light" panose="02040302060504060203" pitchFamily="18" charset="0"/>
                          <a:ea typeface="+mn-ea"/>
                          <a:cs typeface="+mn-cs"/>
                        </a:rPr>
                        <a:t>Potential business risks</a:t>
                      </a:r>
                    </a:p>
                  </a:txBody>
                  <a:tcPr>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5">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Light" panose="02040302060504060203" pitchFamily="18" charset="0"/>
                          <a:ea typeface="+mn-ea"/>
                          <a:cs typeface="+mn-cs"/>
                        </a:rPr>
                        <a:t>Chubb insurance products and services to consider</a:t>
                      </a:r>
                    </a:p>
                  </a:txBody>
                  <a:tcPr>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700" b="0" i="0" dirty="0">
                        <a:solidFill>
                          <a:schemeClr val="tx1"/>
                        </a:solidFill>
                        <a:latin typeface="Chubb Publico Light" panose="02040302060504060203" pitchFamily="18" charset="0"/>
                      </a:endParaRPr>
                    </a:p>
                  </a:txBody>
                  <a:tcPr>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80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Cyber</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80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Professional Indemnity (Technology)</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800"/>
                        </a:spcAft>
                      </a:pPr>
                      <a:r>
                        <a:rPr lang="en-GB" sz="700" b="1">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Professional Indemnity</a:t>
                      </a:r>
                      <a:endParaRPr lang="en-GB" sz="70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800"/>
                        </a:spcAft>
                      </a:pPr>
                      <a:r>
                        <a:rPr lang="en-GB" sz="700" b="1">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Directors &amp; Officers</a:t>
                      </a:r>
                      <a:endParaRPr lang="en-GB" sz="70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80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Technology Insurance (Premier Tech)</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pPr marL="0" marR="0">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Collection of large data sets creates legal risks.</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80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pPr marL="0" marR="0">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Liability from misuse or misinterpretation of client data for any consultation.</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pPr marL="0" marR="0">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A cyber breach can lead to reputational risk and a need for incident response services, such as public relations, crisis communications and more. </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80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pPr marL="0" marR="0">
                        <a:lnSpc>
                          <a:spcPct val="107000"/>
                        </a:lnSpc>
                        <a:spcBef>
                          <a:spcPts val="0"/>
                        </a:spcBef>
                        <a:spcAft>
                          <a:spcPts val="80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Liability exposures can arise from failure of a product to perform.</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4103590744"/>
                  </a:ext>
                </a:extLst>
              </a:tr>
              <a:tr h="0">
                <a:tc>
                  <a:txBody>
                    <a:bodyPr/>
                    <a:lstStyle/>
                    <a:p>
                      <a:pPr marL="0" marR="0">
                        <a:lnSpc>
                          <a:spcPct val="107000"/>
                        </a:lnSpc>
                        <a:spcBef>
                          <a:spcPts val="0"/>
                        </a:spcBef>
                        <a:spcAft>
                          <a:spcPts val="80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Incorporating the use of new digital technologies without proper due diligence may lead to an actual or alleged impact on services offered to customers, leading to costly lawsuits.</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778051"/>
                  </a:ext>
                </a:extLst>
              </a:tr>
              <a:tr h="0">
                <a:tc>
                  <a:txBody>
                    <a:bodyPr/>
                    <a:lstStyle/>
                    <a:p>
                      <a:pPr marL="0" marR="0">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Machine errors arising from technology failures can result in property damage or bodily harm.</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80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46208425"/>
                  </a:ext>
                </a:extLst>
              </a:tr>
            </a:tbl>
          </a:graphicData>
        </a:graphic>
      </p:graphicFrame>
    </p:spTree>
    <p:extLst>
      <p:ext uri="{BB962C8B-B14F-4D97-AF65-F5344CB8AC3E}">
        <p14:creationId xmlns:p14="http://schemas.microsoft.com/office/powerpoint/2010/main" val="396975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28</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3913" y="862238"/>
            <a:ext cx="6143625" cy="455613"/>
          </a:xfrm>
        </p:spPr>
        <p:txBody>
          <a:bodyPr/>
          <a:lstStyle/>
          <a:p>
            <a:r>
              <a:rPr lang="en-US" dirty="0"/>
              <a:t>The risks of supporting a transformed workforce</a:t>
            </a:r>
          </a:p>
        </p:txBody>
      </p:sp>
      <p:graphicFrame>
        <p:nvGraphicFramePr>
          <p:cNvPr id="5" name="Content Placeholder 4">
            <a:extLst>
              <a:ext uri="{FF2B5EF4-FFF2-40B4-BE49-F238E27FC236}">
                <a16:creationId xmlns:a16="http://schemas.microsoft.com/office/drawing/2014/main" id="{81262882-CB09-4581-BCD1-7E26AE47A314}"/>
              </a:ext>
            </a:extLst>
          </p:cNvPr>
          <p:cNvGraphicFramePr>
            <a:graphicFrameLocks noGrp="1"/>
          </p:cNvGraphicFramePr>
          <p:nvPr>
            <p:ph sz="quarter" idx="25"/>
            <p:extLst>
              <p:ext uri="{D42A27DB-BD31-4B8C-83A1-F6EECF244321}">
                <p14:modId xmlns:p14="http://schemas.microsoft.com/office/powerpoint/2010/main" val="2357282205"/>
              </p:ext>
            </p:extLst>
          </p:nvPr>
        </p:nvGraphicFramePr>
        <p:xfrm>
          <a:off x="823912" y="1411888"/>
          <a:ext cx="6268086" cy="348621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338825122"/>
                    </a:ext>
                  </a:extLst>
                </a:gridCol>
                <a:gridCol w="657558">
                  <a:extLst>
                    <a:ext uri="{9D8B030D-6E8A-4147-A177-3AD203B41FA5}">
                      <a16:colId xmlns:a16="http://schemas.microsoft.com/office/drawing/2014/main" val="3141556538"/>
                    </a:ext>
                  </a:extLst>
                </a:gridCol>
                <a:gridCol w="657558">
                  <a:extLst>
                    <a:ext uri="{9D8B030D-6E8A-4147-A177-3AD203B41FA5}">
                      <a16:colId xmlns:a16="http://schemas.microsoft.com/office/drawing/2014/main" val="980185050"/>
                    </a:ext>
                  </a:extLst>
                </a:gridCol>
                <a:gridCol w="657558">
                  <a:extLst>
                    <a:ext uri="{9D8B030D-6E8A-4147-A177-3AD203B41FA5}">
                      <a16:colId xmlns:a16="http://schemas.microsoft.com/office/drawing/2014/main" val="2615590797"/>
                    </a:ext>
                  </a:extLst>
                </a:gridCol>
                <a:gridCol w="657558">
                  <a:extLst>
                    <a:ext uri="{9D8B030D-6E8A-4147-A177-3AD203B41FA5}">
                      <a16:colId xmlns:a16="http://schemas.microsoft.com/office/drawing/2014/main" val="19624166"/>
                    </a:ext>
                  </a:extLst>
                </a:gridCol>
                <a:gridCol w="657558">
                  <a:extLst>
                    <a:ext uri="{9D8B030D-6E8A-4147-A177-3AD203B41FA5}">
                      <a16:colId xmlns:a16="http://schemas.microsoft.com/office/drawing/2014/main" val="2967885883"/>
                    </a:ext>
                  </a:extLst>
                </a:gridCol>
              </a:tblGrid>
              <a:tr h="0">
                <a:tc>
                  <a:txBody>
                    <a:bodyPr/>
                    <a:lstStyle/>
                    <a:p>
                      <a:pPr marL="0" marR="0">
                        <a:lnSpc>
                          <a:spcPct val="107000"/>
                        </a:lnSpc>
                        <a:spcBef>
                          <a:spcPts val="0"/>
                        </a:spcBef>
                        <a:spcAft>
                          <a:spcPts val="0"/>
                        </a:spcAft>
                      </a:pPr>
                      <a:r>
                        <a:rPr lang="en-GB" sz="650" b="0" dirty="0">
                          <a:effectLst/>
                          <a:latin typeface="Chubb Publico Light" panose="02040302060504060203" pitchFamily="18" charset="0"/>
                          <a:ea typeface="DengXian" panose="02010600030101010101" pitchFamily="2" charset="-122"/>
                          <a:cs typeface="Times New Roman" panose="02020603050405020304" pitchFamily="18" charset="0"/>
                        </a:rPr>
                        <a:t>Potential business risks</a:t>
                      </a:r>
                    </a:p>
                  </a:txBody>
                  <a:tcPr>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5">
                  <a:txBody>
                    <a:bodyPr/>
                    <a:lstStyle/>
                    <a:p>
                      <a:pPr marL="0" marR="0">
                        <a:lnSpc>
                          <a:spcPct val="107000"/>
                        </a:lnSpc>
                        <a:spcBef>
                          <a:spcPts val="0"/>
                        </a:spcBef>
                        <a:spcAft>
                          <a:spcPts val="0"/>
                        </a:spcAft>
                      </a:pPr>
                      <a:r>
                        <a:rPr lang="en-GB" sz="650" b="0" dirty="0">
                          <a:effectLst/>
                          <a:latin typeface="Chubb Publico Light" panose="02040302060504060203" pitchFamily="18" charset="0"/>
                          <a:ea typeface="DengXian" panose="02010600030101010101" pitchFamily="2" charset="-122"/>
                          <a:cs typeface="Times New Roman" panose="02020603050405020304" pitchFamily="18" charset="0"/>
                        </a:rPr>
                        <a:t>Chubb insurance products/services to consider</a:t>
                      </a:r>
                    </a:p>
                  </a:txBody>
                  <a:tcPr>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lnL w="6350" cap="flat" cmpd="sng" algn="ctr">
                      <a:no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3004089"/>
                  </a:ext>
                </a:extLst>
              </a:tr>
              <a:tr h="238528">
                <a:tc>
                  <a:txBody>
                    <a:bodyPr/>
                    <a:lstStyle/>
                    <a:p>
                      <a:pPr marL="0" marR="0">
                        <a:lnSpc>
                          <a:spcPct val="107000"/>
                        </a:lnSpc>
                        <a:spcBef>
                          <a:spcPts val="0"/>
                        </a:spcBef>
                        <a:spcAft>
                          <a:spcPts val="0"/>
                        </a:spcAft>
                      </a:pPr>
                      <a:endParaRPr lang="en-GB" sz="650" dirty="0">
                        <a:effectLst/>
                        <a:latin typeface="Chubb Publico Light" panose="02040302060504060203" pitchFamily="18" charset="0"/>
                        <a:ea typeface="DengXian" panose="02010600030101010101" pitchFamily="2" charset="-122"/>
                        <a:cs typeface="Times New Roman" panose="02020603050405020304" pitchFamily="18" charset="0"/>
                      </a:endParaRPr>
                    </a:p>
                  </a:txBody>
                  <a:tcPr>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5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Cyber</a:t>
                      </a:r>
                      <a:endParaRPr lang="en-GB" sz="650" dirty="0">
                        <a:solidFill>
                          <a:schemeClr val="bg2"/>
                        </a:solidFill>
                        <a:latin typeface="Chubb Publico Light" panose="02040302060504060203"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5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Directors &amp; Officers</a:t>
                      </a:r>
                      <a:endParaRPr lang="en-GB" sz="650" dirty="0">
                        <a:solidFill>
                          <a:schemeClr val="bg2"/>
                        </a:solidFill>
                        <a:latin typeface="Chubb Publico Light" panose="02040302060504060203"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5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Professional Indemnity</a:t>
                      </a:r>
                      <a:endParaRPr lang="en-GB" sz="650" dirty="0">
                        <a:solidFill>
                          <a:schemeClr val="bg2"/>
                        </a:solidFill>
                        <a:latin typeface="Chubb Publico Light" panose="02040302060504060203"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5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Group Personal Accident</a:t>
                      </a:r>
                      <a:endParaRPr lang="en-GB" sz="650" dirty="0">
                        <a:solidFill>
                          <a:schemeClr val="bg2"/>
                        </a:solidFill>
                        <a:latin typeface="Chubb Publico Light" panose="02040302060504060203" pitchFamily="18"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5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Work From Home Insurance</a:t>
                      </a:r>
                      <a:endParaRPr lang="en-GB" sz="650" dirty="0">
                        <a:solidFill>
                          <a:schemeClr val="bg2"/>
                        </a:solidFill>
                        <a:latin typeface="Chubb Publico Light" panose="02040302060504060203" pitchFamily="18" charset="0"/>
                      </a:endParaRPr>
                    </a:p>
                  </a:txBody>
                  <a:tcPr>
                    <a:lnL w="6350" cap="flat" cmpd="sng" algn="ctr">
                      <a:noFill/>
                      <a:prstDash val="solid"/>
                      <a:round/>
                      <a:headEnd type="none" w="med" len="med"/>
                      <a:tailEnd type="none" w="med" len="med"/>
                    </a:lnL>
                    <a:lnR w="12700" cmpd="sng">
                      <a:noFill/>
                    </a:lnR>
                    <a:lnT w="6350" cap="flat" cmpd="sng" algn="ctr">
                      <a:solidFill>
                        <a:schemeClr val="tx2"/>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6528430"/>
                  </a:ext>
                </a:extLst>
              </a:tr>
              <a:tr h="0">
                <a:tc>
                  <a:txBody>
                    <a:bodyPr/>
                    <a:lstStyle/>
                    <a:p>
                      <a:pPr marL="0" marR="0">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Poorly set-up home offices, and/or unhealthy habits when working from home can lead to an increase in injuries or mental health issues.</a:t>
                      </a:r>
                    </a:p>
                  </a:txBody>
                  <a:tcPr marT="91440" marB="91440">
                    <a:lnL w="12700" cmpd="sng">
                      <a:noFill/>
                    </a:lnL>
                    <a:lnR w="3175" cap="flat" cmpd="sng" algn="ctr">
                      <a:solidFill>
                        <a:srgbClr val="D9D7D7"/>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054324038"/>
                  </a:ext>
                </a:extLst>
              </a:tr>
              <a:tr h="0">
                <a:tc>
                  <a:txBody>
                    <a:bodyPr/>
                    <a:lstStyle/>
                    <a:p>
                      <a:pPr marL="0" marR="0">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Remote employees untrained in utilising remote set-ups or using unsecured connections creates a higher level of cyber risks. </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493777907"/>
                  </a:ext>
                </a:extLst>
              </a:tr>
              <a:tr h="0">
                <a:tc>
                  <a:txBody>
                    <a:bodyPr/>
                    <a:lstStyle/>
                    <a:p>
                      <a:pPr marL="0" marR="0">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Employing freelancers or contractors may lead to a cyber breach due to malicious intent or poor security training, as well as exposure for failing to train or supervise such individuals. </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3653029"/>
                  </a:ext>
                </a:extLst>
              </a:tr>
              <a:tr h="0">
                <a:tc>
                  <a:txBody>
                    <a:bodyPr/>
                    <a:lstStyle/>
                    <a:p>
                      <a:pPr marL="0" marR="0">
                        <a:lnSpc>
                          <a:spcPct val="107000"/>
                        </a:lnSpc>
                        <a:spcBef>
                          <a:spcPts val="0"/>
                        </a:spcBef>
                        <a:spcAft>
                          <a:spcPts val="0"/>
                        </a:spcAft>
                      </a:pPr>
                      <a:r>
                        <a:rPr lang="en-GB" sz="650">
                          <a:effectLst/>
                          <a:latin typeface="Chubb Publico Light" panose="02040302060504060203" pitchFamily="18" charset="0"/>
                          <a:ea typeface="DengXian" panose="02010600030101010101" pitchFamily="2" charset="-122"/>
                          <a:cs typeface="Times New Roman" panose="02020603050405020304" pitchFamily="18" charset="0"/>
                        </a:rPr>
                        <a:t>Working from home may lead to blurred lines between personal and professional risks (in the workplace, offsite, and during business travel). </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159413685"/>
                  </a:ext>
                </a:extLst>
              </a:tr>
              <a:tr h="0">
                <a:tc>
                  <a:txBody>
                    <a:bodyPr/>
                    <a:lstStyle/>
                    <a:p>
                      <a:pPr marL="0" marR="0">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Divulging Personally Identifiable Information (PII) on social media accounts or posting a malicious link that infects the systems of those who click on it with malware.</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5984232"/>
                  </a:ext>
                </a:extLst>
              </a:tr>
              <a:tr h="0">
                <a:tc>
                  <a:txBody>
                    <a:bodyPr/>
                    <a:lstStyle/>
                    <a:p>
                      <a:pPr marL="0" marR="0">
                        <a:lnSpc>
                          <a:spcPct val="107000"/>
                        </a:lnSpc>
                        <a:spcBef>
                          <a:spcPts val="0"/>
                        </a:spcBef>
                        <a:spcAft>
                          <a:spcPts val="0"/>
                        </a:spcAft>
                      </a:pPr>
                      <a:r>
                        <a:rPr lang="en-GB" sz="650">
                          <a:effectLst/>
                          <a:latin typeface="Chubb Publico Light" panose="02040302060504060203" pitchFamily="18" charset="0"/>
                          <a:ea typeface="DengXian" panose="02010600030101010101" pitchFamily="2" charset="-122"/>
                          <a:cs typeface="Times New Roman" panose="02020603050405020304" pitchFamily="18" charset="0"/>
                        </a:rPr>
                        <a:t>Delayed or impaired work product for customers resulting in missed deadlines and services standards.</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590531931"/>
                  </a:ext>
                </a:extLst>
              </a:tr>
              <a:tr h="0">
                <a:tc>
                  <a:txBody>
                    <a:bodyPr/>
                    <a:lstStyle/>
                    <a:p>
                      <a:pPr marL="0" marR="0">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An employee’s irresponsible use of the organisation’s social media accounts could lead to harassment or discrimination allegations against the company.</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65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089408"/>
                  </a:ext>
                </a:extLst>
              </a:tr>
            </a:tbl>
          </a:graphicData>
        </a:graphic>
      </p:graphicFrame>
    </p:spTree>
    <p:extLst>
      <p:ext uri="{BB962C8B-B14F-4D97-AF65-F5344CB8AC3E}">
        <p14:creationId xmlns:p14="http://schemas.microsoft.com/office/powerpoint/2010/main" val="198451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29</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The risks of playing in the global market</a:t>
            </a:r>
          </a:p>
        </p:txBody>
      </p:sp>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1476098324"/>
              </p:ext>
            </p:extLst>
          </p:nvPr>
        </p:nvGraphicFramePr>
        <p:xfrm>
          <a:off x="823913" y="1568450"/>
          <a:ext cx="6142895" cy="1894586"/>
        </p:xfrm>
        <a:graphic>
          <a:graphicData uri="http://schemas.openxmlformats.org/drawingml/2006/table">
            <a:tbl>
              <a:tblPr firstRow="1" bandRow="1">
                <a:tableStyleId>{5C22544A-7EE6-4342-B048-85BDC9FD1C3A}</a:tableStyleId>
              </a:tblPr>
              <a:tblGrid>
                <a:gridCol w="2423287">
                  <a:extLst>
                    <a:ext uri="{9D8B030D-6E8A-4147-A177-3AD203B41FA5}">
                      <a16:colId xmlns:a16="http://schemas.microsoft.com/office/drawing/2014/main" val="192534694"/>
                    </a:ext>
                  </a:extLst>
                </a:gridCol>
                <a:gridCol w="604800">
                  <a:extLst>
                    <a:ext uri="{9D8B030D-6E8A-4147-A177-3AD203B41FA5}">
                      <a16:colId xmlns:a16="http://schemas.microsoft.com/office/drawing/2014/main" val="1936212744"/>
                    </a:ext>
                  </a:extLst>
                </a:gridCol>
                <a:gridCol w="761252">
                  <a:extLst>
                    <a:ext uri="{9D8B030D-6E8A-4147-A177-3AD203B41FA5}">
                      <a16:colId xmlns:a16="http://schemas.microsoft.com/office/drawing/2014/main" val="3969725094"/>
                    </a:ext>
                  </a:extLst>
                </a:gridCol>
                <a:gridCol w="588389">
                  <a:extLst>
                    <a:ext uri="{9D8B030D-6E8A-4147-A177-3AD203B41FA5}">
                      <a16:colId xmlns:a16="http://schemas.microsoft.com/office/drawing/2014/main" val="3312239387"/>
                    </a:ext>
                  </a:extLst>
                </a:gridCol>
                <a:gridCol w="588389">
                  <a:extLst>
                    <a:ext uri="{9D8B030D-6E8A-4147-A177-3AD203B41FA5}">
                      <a16:colId xmlns:a16="http://schemas.microsoft.com/office/drawing/2014/main" val="2432261442"/>
                    </a:ext>
                  </a:extLst>
                </a:gridCol>
                <a:gridCol w="588389">
                  <a:extLst>
                    <a:ext uri="{9D8B030D-6E8A-4147-A177-3AD203B41FA5}">
                      <a16:colId xmlns:a16="http://schemas.microsoft.com/office/drawing/2014/main" val="1397124230"/>
                    </a:ext>
                  </a:extLst>
                </a:gridCol>
                <a:gridCol w="588389">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Light" panose="02040302060504060203" pitchFamily="18" charset="0"/>
                          <a:ea typeface="+mn-ea"/>
                          <a:cs typeface="+mn-cs"/>
                        </a:rPr>
                        <a:t>Potential business risks</a:t>
                      </a:r>
                    </a:p>
                  </a:txBody>
                  <a:tcPr>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6">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Light" panose="02040302060504060203" pitchFamily="18" charset="0"/>
                          <a:ea typeface="+mn-ea"/>
                          <a:cs typeface="+mn-cs"/>
                        </a:rPr>
                        <a:t>Chubb insurance products and services to consider</a:t>
                      </a:r>
                    </a:p>
                  </a:txBody>
                  <a:tcPr>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700" b="0" i="0" dirty="0">
                        <a:solidFill>
                          <a:schemeClr val="tx1"/>
                        </a:solidFill>
                        <a:latin typeface="Chubb Publico Light" panose="02040302060504060203" pitchFamily="18" charset="0"/>
                      </a:endParaRPr>
                    </a:p>
                  </a:txBody>
                  <a:tcPr marT="91440" marB="9144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Directors &amp; Officers</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GB"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Professional Indemnity</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fr-FR"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Cyber</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fr-FR"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Crime</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fr-FR"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Marine</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fr-FR" sz="700" b="1"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rPr>
                        <a:t>Global Services</a:t>
                      </a:r>
                      <a:endParaRPr lang="en-GB" sz="700" dirty="0">
                        <a:solidFill>
                          <a:schemeClr val="bg2"/>
                        </a:solidFill>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n-GB" sz="700" dirty="0">
                          <a:effectLst/>
                          <a:latin typeface="Chubb Publico Light" panose="02040302060504060203" pitchFamily="18" charset="0"/>
                        </a:rPr>
                        <a:t>Exposure to new and unknown overseas risks and regulations.</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fr-FR" sz="700" dirty="0">
                          <a:effectLst/>
                          <a:latin typeface="Chubb Publico Light" panose="02040302060504060203" pitchFamily="18" charset="0"/>
                          <a:ea typeface="DengXian" panose="02010600030101010101" pitchFamily="2" charset="-122"/>
                          <a:cs typeface="Times New Roman" panose="02020603050405020304" pitchFamily="18" charset="0"/>
                        </a:rPr>
                        <a:t>x</a:t>
                      </a:r>
                      <a:endParaRPr lang="en-GB" sz="700" dirty="0">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fr-FR" sz="700" dirty="0">
                          <a:effectLst/>
                          <a:latin typeface="Chubb Publico Light" panose="02040302060504060203" pitchFamily="18" charset="0"/>
                          <a:ea typeface="DengXian" panose="02010600030101010101" pitchFamily="2" charset="-122"/>
                          <a:cs typeface="Times New Roman" panose="02020603050405020304" pitchFamily="18" charset="0"/>
                        </a:rPr>
                        <a:t>x</a:t>
                      </a:r>
                      <a:endParaRPr lang="en-GB" sz="700" dirty="0">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fr-FR" sz="700" dirty="0">
                          <a:effectLst/>
                          <a:latin typeface="Chubb Publico Light" panose="02040302060504060203" pitchFamily="18" charset="0"/>
                          <a:ea typeface="DengXian" panose="02010600030101010101" pitchFamily="2" charset="-122"/>
                          <a:cs typeface="Times New Roman" panose="02020603050405020304" pitchFamily="18" charset="0"/>
                        </a:rPr>
                        <a:t>x</a:t>
                      </a:r>
                      <a:endParaRPr lang="en-GB" sz="700" dirty="0">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fr-FR" sz="700" dirty="0">
                          <a:effectLst/>
                          <a:latin typeface="Chubb Publico Light" panose="02040302060504060203" pitchFamily="18" charset="0"/>
                          <a:ea typeface="DengXian" panose="02010600030101010101" pitchFamily="2" charset="-122"/>
                          <a:cs typeface="Times New Roman" panose="02020603050405020304" pitchFamily="18" charset="0"/>
                        </a:rPr>
                        <a:t> </a:t>
                      </a:r>
                      <a:endParaRPr lang="en-GB" sz="700" dirty="0">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fr-FR" sz="700">
                          <a:effectLst/>
                          <a:latin typeface="Chubb Publico Light" panose="02040302060504060203" pitchFamily="18" charset="0"/>
                          <a:ea typeface="DengXian" panose="02010600030101010101" pitchFamily="2" charset="-122"/>
                          <a:cs typeface="Times New Roman" panose="02020603050405020304" pitchFamily="18" charset="0"/>
                        </a:rPr>
                        <a:t>x</a:t>
                      </a:r>
                      <a:endParaRPr lang="en-GB" sz="700">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fr-FR" sz="700" dirty="0">
                          <a:effectLst/>
                          <a:latin typeface="Chubb Publico Light" panose="02040302060504060203" pitchFamily="18" charset="0"/>
                          <a:ea typeface="DengXian" panose="02010600030101010101" pitchFamily="2" charset="-122"/>
                          <a:cs typeface="Times New Roman" panose="02020603050405020304" pitchFamily="18" charset="0"/>
                        </a:rPr>
                        <a:t>x</a:t>
                      </a:r>
                      <a:endParaRPr lang="en-GB" sz="700" dirty="0">
                        <a:effectLst/>
                        <a:latin typeface="Chubb Publico Light" panose="02040302060504060203" pitchFamily="18" charset="0"/>
                        <a:ea typeface="DengXian" panose="02010600030101010101" pitchFamily="2" charset="-122"/>
                        <a:cs typeface="Times New Roman" panose="02020603050405020304" pitchFamily="18" charset="0"/>
                      </a:endParaRP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1218807206"/>
                  </a:ext>
                </a:extLst>
              </a:tr>
              <a:tr h="0">
                <a:tc>
                  <a:txBody>
                    <a:bodyPr/>
                    <a:lstStyle/>
                    <a:p>
                      <a:r>
                        <a:rPr lang="en-GB" sz="700" dirty="0">
                          <a:effectLst/>
                          <a:latin typeface="Chubb Publico Light" panose="02040302060504060203" pitchFamily="18" charset="0"/>
                        </a:rPr>
                        <a:t>Exposure to political-related risks overseas, excluding terrorism </a:t>
                      </a:r>
                    </a:p>
                    <a:p>
                      <a:r>
                        <a:rPr lang="en-GB" sz="700" dirty="0">
                          <a:effectLst/>
                          <a:latin typeface="Chubb Publico Light" panose="02040302060504060203" pitchFamily="18" charset="0"/>
                        </a:rPr>
                        <a:t>(e.g. transfer of money, goods lost or confiscated at ports).</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n-GB" sz="700" dirty="0">
                          <a:effectLst/>
                          <a:latin typeface="Chubb Publico Light" panose="02040302060504060203" pitchFamily="18" charset="0"/>
                        </a:rPr>
                        <a:t>Selling products in new markets requires transportation of </a:t>
                      </a:r>
                    </a:p>
                    <a:p>
                      <a:r>
                        <a:rPr lang="en-GB" sz="700" dirty="0">
                          <a:effectLst/>
                          <a:latin typeface="Chubb Publico Light" panose="02040302060504060203" pitchFamily="18" charset="0"/>
                        </a:rPr>
                        <a:t>goods that may be put at risk while in transit.</a:t>
                      </a:r>
                    </a:p>
                  </a:txBody>
                  <a:tcPr marT="91440" marB="9144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x</a:t>
                      </a:r>
                    </a:p>
                  </a:txBody>
                  <a:tcPr marT="91440" marB="91440" anchor="ctr">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marL="0" marR="0" algn="ctr">
                        <a:lnSpc>
                          <a:spcPct val="107000"/>
                        </a:lnSpc>
                        <a:spcBef>
                          <a:spcPts val="0"/>
                        </a:spcBef>
                        <a:spcAft>
                          <a:spcPts val="0"/>
                        </a:spcAft>
                      </a:pPr>
                      <a:r>
                        <a:rPr lang="en-GB" sz="700" dirty="0">
                          <a:effectLst/>
                          <a:latin typeface="Chubb Publico Light" panose="02040302060504060203" pitchFamily="18" charset="0"/>
                          <a:ea typeface="DengXian" panose="02010600030101010101" pitchFamily="2" charset="-122"/>
                          <a:cs typeface="Times New Roman" panose="02020603050405020304" pitchFamily="18" charset="0"/>
                        </a:rPr>
                        <a:t> </a:t>
                      </a:r>
                    </a:p>
                  </a:txBody>
                  <a:tcPr marT="91440" marB="91440" anchor="ctr">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bl>
          </a:graphicData>
        </a:graphic>
      </p:graphicFrame>
    </p:spTree>
    <p:extLst>
      <p:ext uri="{BB962C8B-B14F-4D97-AF65-F5344CB8AC3E}">
        <p14:creationId xmlns:p14="http://schemas.microsoft.com/office/powerpoint/2010/main" val="1471861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hlinkClick r:id="rId3"/>
            <a:extLst>
              <a:ext uri="{FF2B5EF4-FFF2-40B4-BE49-F238E27FC236}">
                <a16:creationId xmlns:a16="http://schemas.microsoft.com/office/drawing/2014/main" id="{C93CD6A2-D98A-5D42-B03B-66EFECCE3D3B}"/>
              </a:ext>
            </a:extLst>
          </p:cNvPr>
          <p:cNvPicPr>
            <a:picLocks noChangeAspect="1"/>
          </p:cNvPicPr>
          <p:nvPr/>
        </p:nvPicPr>
        <p:blipFill>
          <a:blip r:embed="rId4"/>
          <a:stretch>
            <a:fillRect/>
          </a:stretch>
        </p:blipFill>
        <p:spPr>
          <a:xfrm>
            <a:off x="825500" y="1698112"/>
            <a:ext cx="5487312" cy="3086613"/>
          </a:xfrm>
          <a:prstGeom prst="rect">
            <a:avLst/>
          </a:prstGeom>
        </p:spPr>
      </p:pic>
      <p:sp>
        <p:nvSpPr>
          <p:cNvPr id="2" name="Text Placeholder 1">
            <a:extLst>
              <a:ext uri="{FF2B5EF4-FFF2-40B4-BE49-F238E27FC236}">
                <a16:creationId xmlns:a16="http://schemas.microsoft.com/office/drawing/2014/main" id="{3D890D1A-B926-E648-900E-3032B7E95EF0}"/>
              </a:ext>
            </a:extLst>
          </p:cNvPr>
          <p:cNvSpPr>
            <a:spLocks noGrp="1"/>
          </p:cNvSpPr>
          <p:nvPr>
            <p:ph type="body" sz="quarter" idx="15"/>
          </p:nvPr>
        </p:nvSpPr>
        <p:spPr/>
        <p:txBody>
          <a:bodyPr/>
          <a:lstStyle/>
          <a:p>
            <a:r>
              <a:rPr lang="en-US" dirty="0"/>
              <a:t>Watch the </a:t>
            </a:r>
            <a:r>
              <a:rPr lang="en-US" dirty="0">
                <a:latin typeface="Chubb Publico Medium" panose="02040502060504060203" pitchFamily="18" charset="77"/>
              </a:rPr>
              <a:t>launch video</a:t>
            </a:r>
          </a:p>
        </p:txBody>
      </p:sp>
      <p:sp>
        <p:nvSpPr>
          <p:cNvPr id="3" name="Slide Number Placeholder 2">
            <a:extLst>
              <a:ext uri="{FF2B5EF4-FFF2-40B4-BE49-F238E27FC236}">
                <a16:creationId xmlns:a16="http://schemas.microsoft.com/office/drawing/2014/main" id="{EFFE7500-6496-A94D-8724-EAA450FB376F}"/>
              </a:ext>
            </a:extLst>
          </p:cNvPr>
          <p:cNvSpPr>
            <a:spLocks noGrp="1"/>
          </p:cNvSpPr>
          <p:nvPr>
            <p:ph type="sldNum" sz="quarter" idx="4"/>
          </p:nvPr>
        </p:nvSpPr>
        <p:spPr/>
        <p:txBody>
          <a:bodyPr/>
          <a:lstStyle/>
          <a:p>
            <a:pPr algn="ctr"/>
            <a:r>
              <a:rPr lang="en-US" dirty="0"/>
              <a:t>P</a:t>
            </a:r>
            <a:fld id="{7C933E7E-EEB7-3242-B8B0-CAE1452FB097}" type="slidenum">
              <a:rPr lang="en-US" smtClean="0"/>
              <a:pPr algn="ctr"/>
              <a:t>3</a:t>
            </a:fld>
            <a:endParaRPr lang="en-US" dirty="0"/>
          </a:p>
        </p:txBody>
      </p:sp>
      <p:grpSp>
        <p:nvGrpSpPr>
          <p:cNvPr id="6" name="Group 5">
            <a:extLst>
              <a:ext uri="{FF2B5EF4-FFF2-40B4-BE49-F238E27FC236}">
                <a16:creationId xmlns:a16="http://schemas.microsoft.com/office/drawing/2014/main" id="{526B2A7D-BDD2-134D-9123-9E906CA3D787}"/>
              </a:ext>
            </a:extLst>
          </p:cNvPr>
          <p:cNvGrpSpPr>
            <a:grpSpLocks noChangeAspect="1"/>
          </p:cNvGrpSpPr>
          <p:nvPr/>
        </p:nvGrpSpPr>
        <p:grpSpPr>
          <a:xfrm>
            <a:off x="3286771" y="2966483"/>
            <a:ext cx="549870" cy="549870"/>
            <a:chOff x="5022166" y="1882415"/>
            <a:chExt cx="2363372" cy="2363372"/>
          </a:xfrm>
        </p:grpSpPr>
        <p:sp>
          <p:nvSpPr>
            <p:cNvPr id="7" name="Oval 6">
              <a:hlinkClick r:id="rId5"/>
              <a:extLst>
                <a:ext uri="{FF2B5EF4-FFF2-40B4-BE49-F238E27FC236}">
                  <a16:creationId xmlns:a16="http://schemas.microsoft.com/office/drawing/2014/main" id="{2943965E-3469-824D-ABCD-004373E2407D}"/>
                </a:ext>
              </a:extLst>
            </p:cNvPr>
            <p:cNvSpPr/>
            <p:nvPr/>
          </p:nvSpPr>
          <p:spPr>
            <a:xfrm>
              <a:off x="5022166" y="1882415"/>
              <a:ext cx="2363372" cy="2363372"/>
            </a:xfrm>
            <a:prstGeom prst="ellipse">
              <a:avLst/>
            </a:prstGeom>
            <a:solidFill>
              <a:schemeClr val="bg1">
                <a:alpha val="3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riangle 7">
              <a:hlinkClick r:id="rId5"/>
              <a:extLst>
                <a:ext uri="{FF2B5EF4-FFF2-40B4-BE49-F238E27FC236}">
                  <a16:creationId xmlns:a16="http://schemas.microsoft.com/office/drawing/2014/main" id="{B53D065B-2CE1-9B4C-A931-E3F7F2711E50}"/>
                </a:ext>
              </a:extLst>
            </p:cNvPr>
            <p:cNvSpPr/>
            <p:nvPr/>
          </p:nvSpPr>
          <p:spPr>
            <a:xfrm rot="5400000">
              <a:off x="5814177" y="2606901"/>
              <a:ext cx="1060704" cy="914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49284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255988-5A5C-8B4D-A2DA-04B153A512A6}"/>
              </a:ext>
            </a:extLst>
          </p:cNvPr>
          <p:cNvSpPr>
            <a:spLocks noGrp="1"/>
          </p:cNvSpPr>
          <p:nvPr>
            <p:ph type="body" sz="quarter" idx="15"/>
          </p:nvPr>
        </p:nvSpPr>
        <p:spPr>
          <a:xfrm>
            <a:off x="825500" y="459207"/>
            <a:ext cx="4811902" cy="927383"/>
          </a:xfrm>
        </p:spPr>
        <p:txBody>
          <a:bodyPr/>
          <a:lstStyle/>
          <a:p>
            <a:r>
              <a:rPr lang="en-US" dirty="0"/>
              <a:t>Start learning about </a:t>
            </a:r>
          </a:p>
          <a:p>
            <a:r>
              <a:rPr lang="en-US" dirty="0"/>
              <a:t>digital business accelerated</a:t>
            </a:r>
          </a:p>
        </p:txBody>
      </p:sp>
      <p:sp>
        <p:nvSpPr>
          <p:cNvPr id="3" name="Text Placeholder 2">
            <a:extLst>
              <a:ext uri="{FF2B5EF4-FFF2-40B4-BE49-F238E27FC236}">
                <a16:creationId xmlns:a16="http://schemas.microsoft.com/office/drawing/2014/main" id="{B8BD9A00-49BE-C345-8FAA-CEC9F3FE520F}"/>
              </a:ext>
            </a:extLst>
          </p:cNvPr>
          <p:cNvSpPr>
            <a:spLocks noGrp="1"/>
          </p:cNvSpPr>
          <p:nvPr>
            <p:ph type="body" sz="quarter" idx="23"/>
          </p:nvPr>
        </p:nvSpPr>
        <p:spPr>
          <a:xfrm>
            <a:off x="825499" y="1957481"/>
            <a:ext cx="4904181" cy="2052387"/>
          </a:xfrm>
        </p:spPr>
        <p:txBody>
          <a:bodyPr/>
          <a:lstStyle/>
          <a:p>
            <a:r>
              <a:rPr lang="en-US" dirty="0"/>
              <a:t>Learn more about adapting to a digital-first way of working by reading Chubb’s research report. Or, visit the insights hub to access all of the other information businesses need to weather the storm and come out stronger. </a:t>
            </a:r>
          </a:p>
          <a:p>
            <a:pPr lvl="1"/>
            <a:r>
              <a:rPr lang="en-US" dirty="0">
                <a:hlinkClick r:id="rId2">
                  <a:extLst>
                    <a:ext uri="{A12FA001-AC4F-418D-AE19-62706E023703}">
                      <ahyp:hlinkClr xmlns:ahyp="http://schemas.microsoft.com/office/drawing/2018/hyperlinkcolor" val="tx"/>
                    </a:ext>
                  </a:extLst>
                </a:hlinkClick>
              </a:rPr>
              <a:t>chubb.com/digitalbusiness/sg</a:t>
            </a:r>
            <a:endParaRPr lang="en-US" dirty="0"/>
          </a:p>
        </p:txBody>
      </p:sp>
      <p:sp>
        <p:nvSpPr>
          <p:cNvPr id="4" name="Slide Number Placeholder 3">
            <a:extLst>
              <a:ext uri="{FF2B5EF4-FFF2-40B4-BE49-F238E27FC236}">
                <a16:creationId xmlns:a16="http://schemas.microsoft.com/office/drawing/2014/main" id="{F05FAE40-D6CE-454E-9027-0574E0420644}"/>
              </a:ext>
            </a:extLst>
          </p:cNvPr>
          <p:cNvSpPr>
            <a:spLocks noGrp="1"/>
          </p:cNvSpPr>
          <p:nvPr>
            <p:ph type="sldNum" sz="quarter" idx="4"/>
          </p:nvPr>
        </p:nvSpPr>
        <p:spPr/>
        <p:txBody>
          <a:bodyPr/>
          <a:lstStyle/>
          <a:p>
            <a:pPr algn="ctr"/>
            <a:r>
              <a:rPr lang="en-US"/>
              <a:t>P</a:t>
            </a:r>
            <a:fld id="{7C933E7E-EEB7-3242-B8B0-CAE1452FB097}" type="slidenum">
              <a:rPr lang="en-US" smtClean="0"/>
              <a:pPr algn="ctr"/>
              <a:t>30</a:t>
            </a:fld>
            <a:endParaRPr lang="en-US"/>
          </a:p>
        </p:txBody>
      </p:sp>
      <p:sp>
        <p:nvSpPr>
          <p:cNvPr id="5" name="Rectangle 4">
            <a:extLst>
              <a:ext uri="{FF2B5EF4-FFF2-40B4-BE49-F238E27FC236}">
                <a16:creationId xmlns:a16="http://schemas.microsoft.com/office/drawing/2014/main" id="{D5ED8EBE-85F4-0541-AA1E-5D071F7C7F70}"/>
              </a:ext>
            </a:extLst>
          </p:cNvPr>
          <p:cNvSpPr/>
          <p:nvPr/>
        </p:nvSpPr>
        <p:spPr>
          <a:xfrm>
            <a:off x="825500" y="3405987"/>
            <a:ext cx="3335327" cy="306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noProof="0" dirty="0" err="1">
              <a:latin typeface="Chubb Publico Light" panose="02040302060504060203" pitchFamily="18" charset="77"/>
            </a:endParaRPr>
          </a:p>
        </p:txBody>
      </p:sp>
    </p:spTree>
    <p:extLst>
      <p:ext uri="{BB962C8B-B14F-4D97-AF65-F5344CB8AC3E}">
        <p14:creationId xmlns:p14="http://schemas.microsoft.com/office/powerpoint/2010/main" val="340208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139CE-910C-0C41-9928-31049973CD18}"/>
              </a:ext>
            </a:extLst>
          </p:cNvPr>
          <p:cNvSpPr>
            <a:spLocks noGrp="1"/>
          </p:cNvSpPr>
          <p:nvPr>
            <p:ph type="body" sz="quarter" idx="13"/>
          </p:nvPr>
        </p:nvSpPr>
        <p:spPr>
          <a:xfrm>
            <a:off x="476252" y="1325461"/>
            <a:ext cx="3077982" cy="1811439"/>
          </a:xfrm>
        </p:spPr>
        <p:txBody>
          <a:bodyPr/>
          <a:lstStyle/>
          <a:p>
            <a:r>
              <a:rPr lang="en-US" dirty="0"/>
              <a:t>Let’s get </a:t>
            </a:r>
          </a:p>
          <a:p>
            <a:pPr lvl="1"/>
            <a:r>
              <a:rPr lang="en-US" dirty="0"/>
              <a:t>started</a:t>
            </a:r>
          </a:p>
        </p:txBody>
      </p:sp>
      <p:sp>
        <p:nvSpPr>
          <p:cNvPr id="3" name="Text Placeholder 2">
            <a:extLst>
              <a:ext uri="{FF2B5EF4-FFF2-40B4-BE49-F238E27FC236}">
                <a16:creationId xmlns:a16="http://schemas.microsoft.com/office/drawing/2014/main" id="{3725899A-A595-7C45-9343-47F5B4621441}"/>
              </a:ext>
            </a:extLst>
          </p:cNvPr>
          <p:cNvSpPr>
            <a:spLocks noGrp="1"/>
          </p:cNvSpPr>
          <p:nvPr>
            <p:ph type="body" sz="quarter" idx="30"/>
          </p:nvPr>
        </p:nvSpPr>
        <p:spPr/>
        <p:txBody>
          <a:bodyPr/>
          <a:lstStyle/>
          <a:p>
            <a:r>
              <a:rPr lang="en-US" dirty="0"/>
              <a:t>&lt;Presenter Name&gt;  |  &lt;Month DD, YYYY&gt;</a:t>
            </a:r>
          </a:p>
        </p:txBody>
      </p:sp>
      <p:sp>
        <p:nvSpPr>
          <p:cNvPr id="6" name="TextBox 5">
            <a:extLst>
              <a:ext uri="{FF2B5EF4-FFF2-40B4-BE49-F238E27FC236}">
                <a16:creationId xmlns:a16="http://schemas.microsoft.com/office/drawing/2014/main" id="{C11E8311-6D50-414D-879C-003AF8C489A3}"/>
              </a:ext>
            </a:extLst>
          </p:cNvPr>
          <p:cNvSpPr txBox="1"/>
          <p:nvPr/>
        </p:nvSpPr>
        <p:spPr>
          <a:xfrm>
            <a:off x="3916320" y="2382133"/>
            <a:ext cx="4868905" cy="487313"/>
          </a:xfrm>
          <a:prstGeom prst="rect">
            <a:avLst/>
          </a:prstGeom>
          <a:noFill/>
        </p:spPr>
        <p:txBody>
          <a:bodyPr wrap="square" lIns="0" tIns="0" rIns="0" bIns="0" rtlCol="0">
            <a:spAutoFit/>
          </a:bodyPr>
          <a:lstStyle/>
          <a:p>
            <a:pPr>
              <a:spcAft>
                <a:spcPts val="500"/>
              </a:spcAft>
            </a:pPr>
            <a:r>
              <a:rPr lang="en-US" sz="550" dirty="0">
                <a:solidFill>
                  <a:schemeClr val="bg1"/>
                </a:solidFill>
                <a:latin typeface="Lato" panose="020F0502020204030203" pitchFamily="34" charset="77"/>
              </a:rPr>
              <a:t>The claim scenarios described here are intended to show the types of situations that may result in claims. These scenarios should not be compared to any other claim. Whether or to what extent a particular loss is covered depends on the facts and circumstances of the loss, the terms and conditions of the policy as issued and applicable law. Facts may have been changed to protect privacy of the parties involved.</a:t>
            </a:r>
          </a:p>
          <a:p>
            <a:pPr>
              <a:spcAft>
                <a:spcPts val="500"/>
              </a:spcAft>
            </a:pPr>
            <a:r>
              <a:rPr lang="en-US" sz="550" dirty="0">
                <a:solidFill>
                  <a:schemeClr val="bg1"/>
                </a:solidFill>
                <a:latin typeface="Lato" panose="020F0502020204030203" pitchFamily="34" charset="77"/>
              </a:rPr>
              <a:t>© 2021 Chubb. Coverages underwritten by one or more subsidiary companies. Not all coverages available in all jurisdictions. Chubb</a:t>
            </a:r>
            <a:r>
              <a:rPr lang="en-US" sz="550" baseline="30000" dirty="0">
                <a:solidFill>
                  <a:schemeClr val="bg1"/>
                </a:solidFill>
                <a:latin typeface="Lato" panose="020F0502020204030203" pitchFamily="34" charset="77"/>
              </a:rPr>
              <a:t>®</a:t>
            </a:r>
            <a:r>
              <a:rPr lang="en-US" sz="550" dirty="0">
                <a:solidFill>
                  <a:schemeClr val="bg1"/>
                </a:solidFill>
                <a:latin typeface="Lato" panose="020F0502020204030203" pitchFamily="34" charset="77"/>
              </a:rPr>
              <a:t> and its respective logos, and Chubb.Insured.</a:t>
            </a:r>
            <a:r>
              <a:rPr lang="en-US" sz="550" baseline="30000" dirty="0">
                <a:solidFill>
                  <a:schemeClr val="bg1"/>
                </a:solidFill>
                <a:latin typeface="Lato" panose="020F0502020204030203" pitchFamily="34" charset="77"/>
              </a:rPr>
              <a:t>TM</a:t>
            </a:r>
            <a:r>
              <a:rPr lang="en-US" sz="550" dirty="0">
                <a:solidFill>
                  <a:schemeClr val="bg1"/>
                </a:solidFill>
                <a:latin typeface="Lato" panose="020F0502020204030203" pitchFamily="34" charset="77"/>
              </a:rPr>
              <a:t> are protected trademarks of Chubb.</a:t>
            </a:r>
            <a:endParaRPr lang="en-US" sz="550" noProof="0" dirty="0" err="1">
              <a:solidFill>
                <a:schemeClr val="bg1"/>
              </a:solidFill>
              <a:latin typeface="Lato" panose="020F0502020204030203" pitchFamily="34" charset="77"/>
            </a:endParaRPr>
          </a:p>
        </p:txBody>
      </p:sp>
    </p:spTree>
    <p:extLst>
      <p:ext uri="{BB962C8B-B14F-4D97-AF65-F5344CB8AC3E}">
        <p14:creationId xmlns:p14="http://schemas.microsoft.com/office/powerpoint/2010/main" val="194942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B7C096-4B4D-294A-A933-15D048B1A05E}"/>
              </a:ext>
            </a:extLst>
          </p:cNvPr>
          <p:cNvSpPr>
            <a:spLocks noGrp="1"/>
          </p:cNvSpPr>
          <p:nvPr>
            <p:ph type="body" sz="quarter" idx="15"/>
          </p:nvPr>
        </p:nvSpPr>
        <p:spPr>
          <a:xfrm>
            <a:off x="476626" y="471684"/>
            <a:ext cx="4768574" cy="180083"/>
          </a:xfrm>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CFCD6B3B-8C06-E845-8671-A8C116A41938}"/>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4</a:t>
            </a:fld>
            <a:endParaRPr lang="en-US" dirty="0"/>
          </a:p>
        </p:txBody>
      </p:sp>
      <p:sp>
        <p:nvSpPr>
          <p:cNvPr id="4" name="Text Placeholder 3">
            <a:extLst>
              <a:ext uri="{FF2B5EF4-FFF2-40B4-BE49-F238E27FC236}">
                <a16:creationId xmlns:a16="http://schemas.microsoft.com/office/drawing/2014/main" id="{2577E69D-A676-114A-80CC-5CFD372ED871}"/>
              </a:ext>
            </a:extLst>
          </p:cNvPr>
          <p:cNvSpPr>
            <a:spLocks noGrp="1"/>
          </p:cNvSpPr>
          <p:nvPr>
            <p:ph type="body" sz="quarter" idx="23"/>
          </p:nvPr>
        </p:nvSpPr>
        <p:spPr>
          <a:xfrm>
            <a:off x="824400" y="1025878"/>
            <a:ext cx="4420800" cy="3339933"/>
          </a:xfrm>
        </p:spPr>
        <p:txBody>
          <a:bodyPr/>
          <a:lstStyle/>
          <a:p>
            <a:r>
              <a:rPr lang="en-US" dirty="0"/>
              <a:t>Digital technology unlocks new opportunities in a challenging world. But what are these opportunities, and how can businesses prepare for the associated risks?</a:t>
            </a:r>
          </a:p>
          <a:p>
            <a:pPr lvl="1"/>
            <a:r>
              <a:rPr lang="en-US" dirty="0"/>
              <a:t>Before the arrival of COVID-19, Chubb </a:t>
            </a:r>
            <a:r>
              <a:rPr lang="en-GB" dirty="0"/>
              <a:t>collaborated</a:t>
            </a:r>
            <a:r>
              <a:rPr lang="en-US" dirty="0"/>
              <a:t> with Accenture to survey executives from around the world, and uncover the key trends affecting</a:t>
            </a:r>
            <a:br>
              <a:rPr lang="en-US" dirty="0"/>
            </a:br>
            <a:r>
              <a:rPr lang="en-US" dirty="0"/>
              <a:t>small and mid-sized businesses. The research surveyed 1,350 executives</a:t>
            </a:r>
            <a:br>
              <a:rPr lang="en-US" dirty="0"/>
            </a:br>
            <a:r>
              <a:rPr lang="en-US" dirty="0"/>
              <a:t>from businesses across 14 sectors in nine markets* (Australia, Brazil, Canada, Colombia, France, Japan, Mexico, the United Kingdom, and the United States). And the results provide comprehensive insight into which areas businesses</a:t>
            </a:r>
            <a:br>
              <a:rPr lang="en-US" dirty="0"/>
            </a:br>
            <a:r>
              <a:rPr lang="en-US" dirty="0"/>
              <a:t>have been focusing on over recent years, and why.</a:t>
            </a:r>
          </a:p>
          <a:p>
            <a:pPr lvl="2"/>
            <a:r>
              <a:rPr lang="en-US" dirty="0"/>
              <a:t>This is potentially even more relevant now, in an unprecedented environment where digital transformation has become an absolute necessity. </a:t>
            </a:r>
          </a:p>
        </p:txBody>
      </p:sp>
      <p:sp>
        <p:nvSpPr>
          <p:cNvPr id="5" name="TextBox 4">
            <a:extLst>
              <a:ext uri="{FF2B5EF4-FFF2-40B4-BE49-F238E27FC236}">
                <a16:creationId xmlns:a16="http://schemas.microsoft.com/office/drawing/2014/main" id="{BA315709-7984-4BDD-AF92-66D4F18B92D9}"/>
              </a:ext>
            </a:extLst>
          </p:cNvPr>
          <p:cNvSpPr txBox="1"/>
          <p:nvPr/>
        </p:nvSpPr>
        <p:spPr>
          <a:xfrm>
            <a:off x="810713" y="4196534"/>
            <a:ext cx="4434488" cy="461665"/>
          </a:xfrm>
          <a:prstGeom prst="rect">
            <a:avLst/>
          </a:prstGeom>
          <a:noFill/>
          <a:ln>
            <a:solidFill>
              <a:schemeClr val="bg2"/>
            </a:solidFill>
          </a:ln>
        </p:spPr>
        <p:txBody>
          <a:bodyPr wrap="square" rtlCol="0">
            <a:spAutoFit/>
          </a:bodyPr>
          <a:lstStyle/>
          <a:p>
            <a:pPr algn="l"/>
            <a:r>
              <a:rPr lang="en-GB" sz="800" b="0" i="1" noProof="0" dirty="0">
                <a:latin typeface="Lato" panose="020F0502020204030203" pitchFamily="34" charset="0"/>
              </a:rPr>
              <a:t>*Whilst Singapore is not part of the nine markets surveyed, the themes </a:t>
            </a:r>
            <a:r>
              <a:rPr lang="en-GB" sz="800" i="1" dirty="0">
                <a:latin typeface="Lato" panose="020F0502020204030203" pitchFamily="34" charset="0"/>
              </a:rPr>
              <a:t>are still relevant to the local market. We </a:t>
            </a:r>
            <a:r>
              <a:rPr lang="en-GB" sz="800" b="0" i="1" noProof="0" dirty="0">
                <a:latin typeface="Lato" panose="020F0502020204030203" pitchFamily="34" charset="0"/>
              </a:rPr>
              <a:t>have also developed Singapore insights to supplement the main report findings and provide additional context.</a:t>
            </a:r>
          </a:p>
        </p:txBody>
      </p:sp>
    </p:spTree>
    <p:extLst>
      <p:ext uri="{BB962C8B-B14F-4D97-AF65-F5344CB8AC3E}">
        <p14:creationId xmlns:p14="http://schemas.microsoft.com/office/powerpoint/2010/main" val="270955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201B1B-6503-B441-9A58-BFC6B893E73B}"/>
              </a:ext>
            </a:extLst>
          </p:cNvPr>
          <p:cNvSpPr>
            <a:spLocks noGrp="1"/>
          </p:cNvSpPr>
          <p:nvPr>
            <p:ph type="body" sz="quarter" idx="15"/>
          </p:nvPr>
        </p:nvSpPr>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B0A637A5-C977-CC4A-B728-C4F298CD1D3D}"/>
              </a:ext>
            </a:extLst>
          </p:cNvPr>
          <p:cNvSpPr>
            <a:spLocks noGrp="1"/>
          </p:cNvSpPr>
          <p:nvPr>
            <p:ph type="sldNum" sz="quarter" idx="4"/>
          </p:nvPr>
        </p:nvSpPr>
        <p:spPr/>
        <p:txBody>
          <a:bodyPr/>
          <a:lstStyle/>
          <a:p>
            <a:pPr algn="ctr"/>
            <a:r>
              <a:rPr lang="en-US" dirty="0"/>
              <a:t>P</a:t>
            </a:r>
            <a:fld id="{7C933E7E-EEB7-3242-B8B0-CAE1452FB097}" type="slidenum">
              <a:rPr lang="en-US" smtClean="0"/>
              <a:pPr algn="ctr"/>
              <a:t>5</a:t>
            </a:fld>
            <a:endParaRPr lang="en-US" dirty="0"/>
          </a:p>
        </p:txBody>
      </p:sp>
      <p:sp>
        <p:nvSpPr>
          <p:cNvPr id="4" name="Text Placeholder 3">
            <a:extLst>
              <a:ext uri="{FF2B5EF4-FFF2-40B4-BE49-F238E27FC236}">
                <a16:creationId xmlns:a16="http://schemas.microsoft.com/office/drawing/2014/main" id="{F916620F-1065-6A46-98C0-57BA7EDFA0B4}"/>
              </a:ext>
            </a:extLst>
          </p:cNvPr>
          <p:cNvSpPr>
            <a:spLocks noGrp="1"/>
          </p:cNvSpPr>
          <p:nvPr>
            <p:ph type="body" sz="quarter" idx="23"/>
          </p:nvPr>
        </p:nvSpPr>
        <p:spPr/>
        <p:txBody>
          <a:bodyPr/>
          <a:lstStyle/>
          <a:p>
            <a:r>
              <a:rPr lang="en-US" dirty="0"/>
              <a:t>What are they focused on?</a:t>
            </a:r>
          </a:p>
          <a:p>
            <a:pPr lvl="1"/>
            <a:r>
              <a:rPr lang="en-US" dirty="0"/>
              <a:t>The businesses surveyed reported</a:t>
            </a:r>
            <a:br>
              <a:rPr lang="en-US" dirty="0"/>
            </a:br>
            <a:r>
              <a:rPr lang="en-US" dirty="0"/>
              <a:t>a specific focus on a few key areas. </a:t>
            </a:r>
          </a:p>
          <a:p>
            <a:pPr lvl="1"/>
            <a:r>
              <a:rPr lang="en-US" dirty="0"/>
              <a:t>These four ‘themes’ represent trends</a:t>
            </a:r>
            <a:br>
              <a:rPr lang="en-US" dirty="0"/>
            </a:br>
            <a:r>
              <a:rPr lang="en-US" dirty="0"/>
              <a:t>that offer huge opportunities, but investment and evolution are essential</a:t>
            </a:r>
            <a:br>
              <a:rPr lang="en-US" dirty="0"/>
            </a:br>
            <a:r>
              <a:rPr lang="en-US" dirty="0"/>
              <a:t>in order to make the most of them. </a:t>
            </a:r>
          </a:p>
        </p:txBody>
      </p:sp>
      <p:sp>
        <p:nvSpPr>
          <p:cNvPr id="5" name="Text Placeholder 4">
            <a:extLst>
              <a:ext uri="{FF2B5EF4-FFF2-40B4-BE49-F238E27FC236}">
                <a16:creationId xmlns:a16="http://schemas.microsoft.com/office/drawing/2014/main" id="{B82446B8-80EA-2E47-9EE7-C42DC199EC16}"/>
              </a:ext>
            </a:extLst>
          </p:cNvPr>
          <p:cNvSpPr>
            <a:spLocks noGrp="1"/>
          </p:cNvSpPr>
          <p:nvPr>
            <p:ph type="body" sz="quarter" idx="25"/>
          </p:nvPr>
        </p:nvSpPr>
        <p:spPr/>
        <p:txBody>
          <a:bodyPr/>
          <a:lstStyle/>
          <a:p>
            <a:r>
              <a:rPr lang="en-US" dirty="0"/>
              <a:t>01</a:t>
            </a:r>
          </a:p>
        </p:txBody>
      </p:sp>
      <p:sp>
        <p:nvSpPr>
          <p:cNvPr id="6" name="Text Placeholder 5">
            <a:extLst>
              <a:ext uri="{FF2B5EF4-FFF2-40B4-BE49-F238E27FC236}">
                <a16:creationId xmlns:a16="http://schemas.microsoft.com/office/drawing/2014/main" id="{AD5A8D68-55D3-0D41-8A14-E06BB64083B5}"/>
              </a:ext>
            </a:extLst>
          </p:cNvPr>
          <p:cNvSpPr>
            <a:spLocks noGrp="1"/>
          </p:cNvSpPr>
          <p:nvPr>
            <p:ph type="body" sz="quarter" idx="26"/>
          </p:nvPr>
        </p:nvSpPr>
        <p:spPr/>
        <p:txBody>
          <a:bodyPr/>
          <a:lstStyle/>
          <a:p>
            <a:r>
              <a:rPr lang="en-US" dirty="0"/>
              <a:t>Navigating</a:t>
            </a:r>
            <a:br>
              <a:rPr lang="en-US" dirty="0"/>
            </a:br>
            <a:r>
              <a:rPr lang="en-US" dirty="0"/>
              <a:t>digital-first communications</a:t>
            </a:r>
          </a:p>
        </p:txBody>
      </p:sp>
      <p:sp>
        <p:nvSpPr>
          <p:cNvPr id="7" name="Text Placeholder 6">
            <a:extLst>
              <a:ext uri="{FF2B5EF4-FFF2-40B4-BE49-F238E27FC236}">
                <a16:creationId xmlns:a16="http://schemas.microsoft.com/office/drawing/2014/main" id="{AD8967F5-1C22-884E-9719-247174A9AC93}"/>
              </a:ext>
            </a:extLst>
          </p:cNvPr>
          <p:cNvSpPr>
            <a:spLocks noGrp="1"/>
          </p:cNvSpPr>
          <p:nvPr>
            <p:ph type="body" sz="quarter" idx="27"/>
          </p:nvPr>
        </p:nvSpPr>
        <p:spPr/>
        <p:txBody>
          <a:bodyPr/>
          <a:lstStyle/>
          <a:p>
            <a:r>
              <a:rPr lang="en-US" dirty="0"/>
              <a:t>02</a:t>
            </a:r>
          </a:p>
        </p:txBody>
      </p:sp>
      <p:sp>
        <p:nvSpPr>
          <p:cNvPr id="8" name="Text Placeholder 7">
            <a:extLst>
              <a:ext uri="{FF2B5EF4-FFF2-40B4-BE49-F238E27FC236}">
                <a16:creationId xmlns:a16="http://schemas.microsoft.com/office/drawing/2014/main" id="{6B0561A4-B23F-A040-B2A9-D60953EEBF09}"/>
              </a:ext>
            </a:extLst>
          </p:cNvPr>
          <p:cNvSpPr>
            <a:spLocks noGrp="1"/>
          </p:cNvSpPr>
          <p:nvPr>
            <p:ph type="body" sz="quarter" idx="28"/>
          </p:nvPr>
        </p:nvSpPr>
        <p:spPr/>
        <p:txBody>
          <a:bodyPr/>
          <a:lstStyle/>
          <a:p>
            <a:r>
              <a:rPr lang="en-US" dirty="0"/>
              <a:t>Harnessing </a:t>
            </a:r>
          </a:p>
          <a:p>
            <a:r>
              <a:rPr lang="en-US" dirty="0"/>
              <a:t>the power</a:t>
            </a:r>
          </a:p>
          <a:p>
            <a:r>
              <a:rPr lang="en-US" dirty="0"/>
              <a:t>of data</a:t>
            </a:r>
          </a:p>
        </p:txBody>
      </p:sp>
      <p:sp>
        <p:nvSpPr>
          <p:cNvPr id="9" name="Text Placeholder 8">
            <a:extLst>
              <a:ext uri="{FF2B5EF4-FFF2-40B4-BE49-F238E27FC236}">
                <a16:creationId xmlns:a16="http://schemas.microsoft.com/office/drawing/2014/main" id="{15E2FB4C-A414-6849-BDB8-B49510EA74E1}"/>
              </a:ext>
            </a:extLst>
          </p:cNvPr>
          <p:cNvSpPr>
            <a:spLocks noGrp="1"/>
          </p:cNvSpPr>
          <p:nvPr>
            <p:ph type="body" sz="quarter" idx="29"/>
          </p:nvPr>
        </p:nvSpPr>
        <p:spPr/>
        <p:txBody>
          <a:bodyPr/>
          <a:lstStyle/>
          <a:p>
            <a:r>
              <a:rPr lang="en-US" dirty="0"/>
              <a:t>03</a:t>
            </a:r>
          </a:p>
        </p:txBody>
      </p:sp>
      <p:sp>
        <p:nvSpPr>
          <p:cNvPr id="10" name="Text Placeholder 9">
            <a:extLst>
              <a:ext uri="{FF2B5EF4-FFF2-40B4-BE49-F238E27FC236}">
                <a16:creationId xmlns:a16="http://schemas.microsoft.com/office/drawing/2014/main" id="{970987E8-B1D2-2942-AF84-7199B8C95DD0}"/>
              </a:ext>
            </a:extLst>
          </p:cNvPr>
          <p:cNvSpPr>
            <a:spLocks noGrp="1"/>
          </p:cNvSpPr>
          <p:nvPr>
            <p:ph type="body" sz="quarter" idx="30"/>
          </p:nvPr>
        </p:nvSpPr>
        <p:spPr/>
        <p:txBody>
          <a:bodyPr/>
          <a:lstStyle/>
          <a:p>
            <a:r>
              <a:rPr lang="en-US" dirty="0"/>
              <a:t>Supporting a transformed workforce </a:t>
            </a:r>
          </a:p>
        </p:txBody>
      </p:sp>
      <p:sp>
        <p:nvSpPr>
          <p:cNvPr id="11" name="Text Placeholder 10">
            <a:extLst>
              <a:ext uri="{FF2B5EF4-FFF2-40B4-BE49-F238E27FC236}">
                <a16:creationId xmlns:a16="http://schemas.microsoft.com/office/drawing/2014/main" id="{4B2F6327-16AC-D646-BEA9-EC2DA7493C61}"/>
              </a:ext>
            </a:extLst>
          </p:cNvPr>
          <p:cNvSpPr>
            <a:spLocks noGrp="1"/>
          </p:cNvSpPr>
          <p:nvPr>
            <p:ph type="body" sz="quarter" idx="31"/>
          </p:nvPr>
        </p:nvSpPr>
        <p:spPr/>
        <p:txBody>
          <a:bodyPr/>
          <a:lstStyle/>
          <a:p>
            <a:r>
              <a:rPr lang="en-US" dirty="0"/>
              <a:t>04</a:t>
            </a:r>
          </a:p>
        </p:txBody>
      </p:sp>
      <p:sp>
        <p:nvSpPr>
          <p:cNvPr id="12" name="Text Placeholder 11">
            <a:extLst>
              <a:ext uri="{FF2B5EF4-FFF2-40B4-BE49-F238E27FC236}">
                <a16:creationId xmlns:a16="http://schemas.microsoft.com/office/drawing/2014/main" id="{F1407296-2EE9-104A-BC08-4B88C3FABCCB}"/>
              </a:ext>
            </a:extLst>
          </p:cNvPr>
          <p:cNvSpPr>
            <a:spLocks noGrp="1"/>
          </p:cNvSpPr>
          <p:nvPr>
            <p:ph type="body" sz="quarter" idx="32"/>
          </p:nvPr>
        </p:nvSpPr>
        <p:spPr/>
        <p:txBody>
          <a:bodyPr/>
          <a:lstStyle/>
          <a:p>
            <a:r>
              <a:rPr lang="en-US" dirty="0"/>
              <a:t>Playing in</a:t>
            </a:r>
            <a:br>
              <a:rPr lang="en-US" dirty="0"/>
            </a:br>
            <a:r>
              <a:rPr lang="en-US" dirty="0"/>
              <a:t>the global</a:t>
            </a:r>
          </a:p>
          <a:p>
            <a:r>
              <a:rPr lang="en-US" dirty="0"/>
              <a:t>market</a:t>
            </a:r>
          </a:p>
        </p:txBody>
      </p:sp>
    </p:spTree>
    <p:extLst>
      <p:ext uri="{BB962C8B-B14F-4D97-AF65-F5344CB8AC3E}">
        <p14:creationId xmlns:p14="http://schemas.microsoft.com/office/powerpoint/2010/main" val="1345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B62CDC-BB23-1C40-B661-424BBA44E802}"/>
              </a:ext>
            </a:extLst>
          </p:cNvPr>
          <p:cNvSpPr>
            <a:spLocks noGrp="1"/>
          </p:cNvSpPr>
          <p:nvPr>
            <p:ph type="body" sz="quarter" idx="15"/>
          </p:nvPr>
        </p:nvSpPr>
        <p:spPr>
          <a:xfrm>
            <a:off x="1095375" y="503238"/>
            <a:ext cx="3549650" cy="400050"/>
          </a:xfrm>
        </p:spPr>
        <p:txBody>
          <a:bodyPr/>
          <a:lstStyle/>
          <a:p>
            <a:r>
              <a:rPr lang="en-US" dirty="0"/>
              <a:t>Navigating DIGITAL-FIRST</a:t>
            </a:r>
            <a:br>
              <a:rPr lang="en-US" dirty="0"/>
            </a:br>
            <a:r>
              <a:rPr lang="en-US" dirty="0"/>
              <a:t>Communications</a:t>
            </a:r>
          </a:p>
        </p:txBody>
      </p:sp>
      <p:sp>
        <p:nvSpPr>
          <p:cNvPr id="3" name="Slide Number Placeholder 2">
            <a:extLst>
              <a:ext uri="{FF2B5EF4-FFF2-40B4-BE49-F238E27FC236}">
                <a16:creationId xmlns:a16="http://schemas.microsoft.com/office/drawing/2014/main" id="{9D43A975-F97D-F945-B726-2C51BC823740}"/>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6</a:t>
            </a:fld>
            <a:endParaRPr lang="en-US" dirty="0"/>
          </a:p>
        </p:txBody>
      </p:sp>
      <p:sp>
        <p:nvSpPr>
          <p:cNvPr id="4" name="Text Placeholder 3">
            <a:extLst>
              <a:ext uri="{FF2B5EF4-FFF2-40B4-BE49-F238E27FC236}">
                <a16:creationId xmlns:a16="http://schemas.microsoft.com/office/drawing/2014/main" id="{55132D29-9090-294E-8280-20E92323EBA3}"/>
              </a:ext>
            </a:extLst>
          </p:cNvPr>
          <p:cNvSpPr>
            <a:spLocks noGrp="1"/>
          </p:cNvSpPr>
          <p:nvPr>
            <p:ph type="body" sz="quarter" idx="23"/>
          </p:nvPr>
        </p:nvSpPr>
        <p:spPr>
          <a:xfrm>
            <a:off x="824400" y="1900755"/>
            <a:ext cx="3820028" cy="2883969"/>
          </a:xfrm>
        </p:spPr>
        <p:txBody>
          <a:bodyPr/>
          <a:lstStyle/>
          <a:p>
            <a:r>
              <a:rPr lang="en-US" dirty="0"/>
              <a:t>Building digital experiences to reach customers at the right time and place, and enabling seamless delivery of products and services, tailored to customers’ wants and needs.</a:t>
            </a:r>
          </a:p>
        </p:txBody>
      </p:sp>
      <p:sp>
        <p:nvSpPr>
          <p:cNvPr id="5" name="Text Placeholder 4">
            <a:extLst>
              <a:ext uri="{FF2B5EF4-FFF2-40B4-BE49-F238E27FC236}">
                <a16:creationId xmlns:a16="http://schemas.microsoft.com/office/drawing/2014/main" id="{C0850FD6-36B4-0244-8971-BF1EF3602D4C}"/>
              </a:ext>
            </a:extLst>
          </p:cNvPr>
          <p:cNvSpPr>
            <a:spLocks noGrp="1"/>
          </p:cNvSpPr>
          <p:nvPr>
            <p:ph type="body" sz="quarter" idx="25"/>
          </p:nvPr>
        </p:nvSpPr>
        <p:spPr>
          <a:xfrm>
            <a:off x="479425" y="425450"/>
            <a:ext cx="615950" cy="477838"/>
          </a:xfrm>
        </p:spPr>
        <p:txBody>
          <a:bodyPr/>
          <a:lstStyle/>
          <a:p>
            <a:r>
              <a:rPr lang="en-US" dirty="0"/>
              <a:t>01</a:t>
            </a:r>
          </a:p>
        </p:txBody>
      </p:sp>
    </p:spTree>
    <p:extLst>
      <p:ext uri="{BB962C8B-B14F-4D97-AF65-F5344CB8AC3E}">
        <p14:creationId xmlns:p14="http://schemas.microsoft.com/office/powerpoint/2010/main" val="275769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AFABA0-466A-4A4F-A866-81CE1612B117}"/>
              </a:ext>
            </a:extLst>
          </p:cNvPr>
          <p:cNvPicPr>
            <a:picLocks noChangeAspect="1"/>
          </p:cNvPicPr>
          <p:nvPr/>
        </p:nvPicPr>
        <p:blipFill>
          <a:blip r:embed="rId2"/>
          <a:stretch>
            <a:fillRect/>
          </a:stretch>
        </p:blipFill>
        <p:spPr>
          <a:xfrm>
            <a:off x="0" y="1027349"/>
            <a:ext cx="9144000" cy="2985643"/>
          </a:xfrm>
          <a:prstGeom prst="rect">
            <a:avLst/>
          </a:prstGeom>
        </p:spPr>
      </p:pic>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7</a:t>
            </a:fld>
            <a:endParaRPr lang="en-US"/>
          </a:p>
        </p:txBody>
      </p:sp>
      <p:sp>
        <p:nvSpPr>
          <p:cNvPr id="19" name="Rectangle 18">
            <a:extLst>
              <a:ext uri="{FF2B5EF4-FFF2-40B4-BE49-F238E27FC236}">
                <a16:creationId xmlns:a16="http://schemas.microsoft.com/office/drawing/2014/main" id="{C3C94D5F-3CB9-4E06-987C-EC01940F3833}"/>
              </a:ext>
            </a:extLst>
          </p:cNvPr>
          <p:cNvSpPr/>
          <p:nvPr/>
        </p:nvSpPr>
        <p:spPr>
          <a:xfrm>
            <a:off x="476626" y="4464067"/>
            <a:ext cx="7592400" cy="415498"/>
          </a:xfrm>
          <a:prstGeom prst="rect">
            <a:avLst/>
          </a:prstGeom>
        </p:spPr>
        <p:txBody>
          <a:bodyPr wrap="square">
            <a:spAutoFit/>
          </a:bodyPr>
          <a:lstStyle/>
          <a:p>
            <a:r>
              <a:rPr lang="en-GB" sz="700" dirty="0">
                <a:latin typeface="Chubb Publico Light" panose="02040302060504060203" pitchFamily="18" charset="0"/>
              </a:rPr>
              <a:t>1 - https://datareportal.com/reports/digital-2020-singapore</a:t>
            </a:r>
          </a:p>
          <a:p>
            <a:r>
              <a:rPr lang="en-GB" sz="700" dirty="0">
                <a:latin typeface="Chubb Publico Light" panose="02040302060504060203" pitchFamily="18" charset="0"/>
              </a:rPr>
              <a:t>2 - https://www.uobgroup.com/web-resources/uobgroup/pdf/newsroom/2021/UOB-surveyshows-70-per-cent-of-consumers-increased-digital-payment-usage-in-Singapore.pdf</a:t>
            </a:r>
          </a:p>
          <a:p>
            <a:r>
              <a:rPr lang="en-GB" sz="700" dirty="0">
                <a:latin typeface="Chubb Publico Light" panose="02040302060504060203" pitchFamily="18" charset="0"/>
              </a:rPr>
              <a:t>3 - https://www.zendesk.com/customer-experience-trends/</a:t>
            </a:r>
          </a:p>
        </p:txBody>
      </p:sp>
    </p:spTree>
    <p:extLst>
      <p:ext uri="{BB962C8B-B14F-4D97-AF65-F5344CB8AC3E}">
        <p14:creationId xmlns:p14="http://schemas.microsoft.com/office/powerpoint/2010/main" val="582365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2B099C4-7EA8-4E7E-A30D-754DFCA9447C}"/>
              </a:ext>
            </a:extLst>
          </p:cNvPr>
          <p:cNvPicPr>
            <a:picLocks noChangeAspect="1"/>
          </p:cNvPicPr>
          <p:nvPr/>
        </p:nvPicPr>
        <p:blipFill rotWithShape="1">
          <a:blip r:embed="rId2"/>
          <a:srcRect t="2542" b="1488"/>
          <a:stretch/>
        </p:blipFill>
        <p:spPr>
          <a:xfrm>
            <a:off x="57600" y="982933"/>
            <a:ext cx="9028800" cy="3924733"/>
          </a:xfrm>
          <a:prstGeom prst="rect">
            <a:avLst/>
          </a:prstGeom>
        </p:spPr>
      </p:pic>
      <p:sp>
        <p:nvSpPr>
          <p:cNvPr id="7" name="Text Placeholder 6">
            <a:extLst>
              <a:ext uri="{FF2B5EF4-FFF2-40B4-BE49-F238E27FC236}">
                <a16:creationId xmlns:a16="http://schemas.microsoft.com/office/drawing/2014/main" id="{D0547217-E8D8-4DB9-AB38-445E59F74A70}"/>
              </a:ext>
            </a:extLst>
          </p:cNvPr>
          <p:cNvSpPr>
            <a:spLocks noGrp="1"/>
          </p:cNvSpPr>
          <p:nvPr>
            <p:ph type="body" sz="quarter" idx="15"/>
          </p:nvPr>
        </p:nvSpPr>
        <p:spPr>
          <a:xfrm>
            <a:off x="476626" y="503434"/>
            <a:ext cx="4167802" cy="400299"/>
          </a:xfrm>
        </p:spPr>
        <p:txBody>
          <a:bodyPr/>
          <a:lstStyle/>
          <a:p>
            <a:r>
              <a:rPr lang="en-US" dirty="0"/>
              <a:t>Singapore insights</a:t>
            </a:r>
            <a:endParaRPr lang="en-GB" dirty="0"/>
          </a:p>
        </p:txBody>
      </p:sp>
      <p:sp>
        <p:nvSpPr>
          <p:cNvPr id="2" name="Slide Number Placeholder 1">
            <a:extLst>
              <a:ext uri="{FF2B5EF4-FFF2-40B4-BE49-F238E27FC236}">
                <a16:creationId xmlns:a16="http://schemas.microsoft.com/office/drawing/2014/main" id="{934EC991-F3F5-49E7-A701-F7629BA87918}"/>
              </a:ext>
            </a:extLst>
          </p:cNvPr>
          <p:cNvSpPr>
            <a:spLocks noGrp="1"/>
          </p:cNvSpPr>
          <p:nvPr>
            <p:ph type="sldNum" sz="quarter" idx="4"/>
          </p:nvPr>
        </p:nvSpPr>
        <p:spPr/>
        <p:txBody>
          <a:bodyPr/>
          <a:lstStyle/>
          <a:p>
            <a:pPr algn="ctr"/>
            <a:r>
              <a:rPr lang="en-US"/>
              <a:t>P</a:t>
            </a:r>
            <a:fld id="{7C933E7E-EEB7-3242-B8B0-CAE1452FB097}" type="slidenum">
              <a:rPr lang="en-US" smtClean="0"/>
              <a:pPr algn="ctr"/>
              <a:t>8</a:t>
            </a:fld>
            <a:endParaRPr lang="en-US"/>
          </a:p>
        </p:txBody>
      </p:sp>
    </p:spTree>
    <p:extLst>
      <p:ext uri="{BB962C8B-B14F-4D97-AF65-F5344CB8AC3E}">
        <p14:creationId xmlns:p14="http://schemas.microsoft.com/office/powerpoint/2010/main" val="240634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F8152-BB81-D446-B094-C6DBBE9433D9}"/>
              </a:ext>
            </a:extLst>
          </p:cNvPr>
          <p:cNvSpPr>
            <a:spLocks noGrp="1"/>
          </p:cNvSpPr>
          <p:nvPr>
            <p:ph type="body" sz="quarter" idx="15"/>
          </p:nvPr>
        </p:nvSpPr>
        <p:spPr>
          <a:xfrm>
            <a:off x="1095375" y="503238"/>
            <a:ext cx="3549650" cy="400050"/>
          </a:xfrm>
        </p:spPr>
        <p:txBody>
          <a:bodyPr/>
          <a:lstStyle/>
          <a:p>
            <a:r>
              <a:rPr lang="en-US" dirty="0"/>
              <a:t>Harnessing THE </a:t>
            </a:r>
          </a:p>
          <a:p>
            <a:r>
              <a:rPr lang="en-US" dirty="0"/>
              <a:t>POWER OF DATA</a:t>
            </a:r>
          </a:p>
        </p:txBody>
      </p:sp>
      <p:sp>
        <p:nvSpPr>
          <p:cNvPr id="3" name="Slide Number Placeholder 2">
            <a:extLst>
              <a:ext uri="{FF2B5EF4-FFF2-40B4-BE49-F238E27FC236}">
                <a16:creationId xmlns:a16="http://schemas.microsoft.com/office/drawing/2014/main" id="{AFCCAE1D-2E50-4348-AE9B-F32D74A035D4}"/>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9</a:t>
            </a:fld>
            <a:endParaRPr lang="en-US" dirty="0"/>
          </a:p>
        </p:txBody>
      </p:sp>
      <p:sp>
        <p:nvSpPr>
          <p:cNvPr id="4" name="Text Placeholder 3">
            <a:extLst>
              <a:ext uri="{FF2B5EF4-FFF2-40B4-BE49-F238E27FC236}">
                <a16:creationId xmlns:a16="http://schemas.microsoft.com/office/drawing/2014/main" id="{60DD85F6-EE01-E546-9E6A-C5DCF0493E22}"/>
              </a:ext>
            </a:extLst>
          </p:cNvPr>
          <p:cNvSpPr>
            <a:spLocks noGrp="1"/>
          </p:cNvSpPr>
          <p:nvPr>
            <p:ph type="body" sz="quarter" idx="23"/>
          </p:nvPr>
        </p:nvSpPr>
        <p:spPr>
          <a:xfrm>
            <a:off x="824400" y="1900755"/>
            <a:ext cx="3820028" cy="2883969"/>
          </a:xfrm>
        </p:spPr>
        <p:txBody>
          <a:bodyPr/>
          <a:lstStyle/>
          <a:p>
            <a:r>
              <a:rPr lang="en-GB" dirty="0"/>
              <a:t>Adopting cloud and other advanced technology, such as AI, to refine customer products and services</a:t>
            </a:r>
            <a:br>
              <a:rPr lang="en-GB" dirty="0"/>
            </a:br>
            <a:r>
              <a:rPr lang="en-GB" dirty="0"/>
              <a:t>and optimise business operations. </a:t>
            </a:r>
          </a:p>
        </p:txBody>
      </p:sp>
      <p:sp>
        <p:nvSpPr>
          <p:cNvPr id="5" name="Text Placeholder 4">
            <a:extLst>
              <a:ext uri="{FF2B5EF4-FFF2-40B4-BE49-F238E27FC236}">
                <a16:creationId xmlns:a16="http://schemas.microsoft.com/office/drawing/2014/main" id="{892CE795-4D85-AF41-94AB-60187D05A8FD}"/>
              </a:ext>
            </a:extLst>
          </p:cNvPr>
          <p:cNvSpPr>
            <a:spLocks noGrp="1"/>
          </p:cNvSpPr>
          <p:nvPr>
            <p:ph type="body" sz="quarter" idx="25"/>
          </p:nvPr>
        </p:nvSpPr>
        <p:spPr>
          <a:xfrm>
            <a:off x="479425" y="425450"/>
            <a:ext cx="615950" cy="477838"/>
          </a:xfrm>
        </p:spPr>
        <p:txBody>
          <a:bodyPr/>
          <a:lstStyle/>
          <a:p>
            <a:r>
              <a:rPr lang="en-US" dirty="0"/>
              <a:t>02</a:t>
            </a:r>
          </a:p>
        </p:txBody>
      </p:sp>
    </p:spTree>
    <p:extLst>
      <p:ext uri="{BB962C8B-B14F-4D97-AF65-F5344CB8AC3E}">
        <p14:creationId xmlns:p14="http://schemas.microsoft.com/office/powerpoint/2010/main" val="119940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18">
      <a:dk1>
        <a:srgbClr val="000000"/>
      </a:dk1>
      <a:lt1>
        <a:srgbClr val="FFFFFF"/>
      </a:lt1>
      <a:dk2>
        <a:srgbClr val="ECEAEA"/>
      </a:dk2>
      <a:lt2>
        <a:srgbClr val="150F96"/>
      </a:lt2>
      <a:accent1>
        <a:srgbClr val="FFB616"/>
      </a:accent1>
      <a:accent2>
        <a:srgbClr val="FF6600"/>
      </a:accent2>
      <a:accent3>
        <a:srgbClr val="01C1D6"/>
      </a:accent3>
      <a:accent4>
        <a:srgbClr val="6E27C5"/>
      </a:accent4>
      <a:accent5>
        <a:srgbClr val="FF0098"/>
      </a:accent5>
      <a:accent6>
        <a:srgbClr val="4B4E53"/>
      </a:accent6>
      <a:hlink>
        <a:srgbClr val="150E95"/>
      </a:hlink>
      <a:folHlink>
        <a:srgbClr val="6D27C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b="0" i="0" noProof="0" dirty="0" err="1" smtClean="0">
            <a:latin typeface="Chubb Publico Light" panose="02040302060504060203" pitchFamily="18" charset="77"/>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100" b="0" i="0" noProof="0" dirty="0" err="1" smtClean="0">
            <a:latin typeface="Chubb Publico Light" panose="02040302060504060203" pitchFamily="18" charset="7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7510</TotalTime>
  <Words>1441</Words>
  <Application>Microsoft Office PowerPoint</Application>
  <PresentationFormat>On-screen Show (16:9)</PresentationFormat>
  <Paragraphs>291</Paragraphs>
  <Slides>31</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DengXian</vt:lpstr>
      <vt:lpstr>Arial</vt:lpstr>
      <vt:lpstr>Calibri</vt:lpstr>
      <vt:lpstr>Chubb Publico Light</vt:lpstr>
      <vt:lpstr>Chubb Publico Medium</vt:lpstr>
      <vt:lpstr>Chubb Publico Roman</vt:lpstr>
      <vt:lpstr>Lato</vt:lpstr>
      <vt:lpstr>Lato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Carmel Chan</dc:creator>
  <cp:lastModifiedBy>Lee, Serene - Singapore</cp:lastModifiedBy>
  <cp:revision>4450</cp:revision>
  <cp:lastPrinted>2020-11-24T12:20:30Z</cp:lastPrinted>
  <dcterms:created xsi:type="dcterms:W3CDTF">2019-06-11T12:14:37Z</dcterms:created>
  <dcterms:modified xsi:type="dcterms:W3CDTF">2021-04-30T08:38:55Z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279a5b4-1824-49e3-a612-20b3893cf696_Enabled">
    <vt:lpwstr>true</vt:lpwstr>
  </property>
  <property fmtid="{D5CDD505-2E9C-101B-9397-08002B2CF9AE}" pid="3" name="MSIP_Label_b279a5b4-1824-49e3-a612-20b3893cf696_SetDate">
    <vt:lpwstr>2021-04-08T06:18:04Z</vt:lpwstr>
  </property>
  <property fmtid="{D5CDD505-2E9C-101B-9397-08002B2CF9AE}" pid="4" name="MSIP_Label_b279a5b4-1824-49e3-a612-20b3893cf696_Method">
    <vt:lpwstr>Standard</vt:lpwstr>
  </property>
  <property fmtid="{D5CDD505-2E9C-101B-9397-08002B2CF9AE}" pid="5" name="MSIP_Label_b279a5b4-1824-49e3-a612-20b3893cf696_Name">
    <vt:lpwstr>Yellow Data - APAC</vt:lpwstr>
  </property>
  <property fmtid="{D5CDD505-2E9C-101B-9397-08002B2CF9AE}" pid="6" name="MSIP_Label_b279a5b4-1824-49e3-a612-20b3893cf696_SiteId">
    <vt:lpwstr>fffcdc91-d561-4287-aebc-78d2466eec29</vt:lpwstr>
  </property>
  <property fmtid="{D5CDD505-2E9C-101B-9397-08002B2CF9AE}" pid="7" name="MSIP_Label_b279a5b4-1824-49e3-a612-20b3893cf696_ActionId">
    <vt:lpwstr>ecbd01a7-80cc-433b-86fc-6518e4404f70</vt:lpwstr>
  </property>
  <property fmtid="{D5CDD505-2E9C-101B-9397-08002B2CF9AE}" pid="8" name="MSIP_Label_b279a5b4-1824-49e3-a612-20b3893cf696_ContentBits">
    <vt:lpwstr>0</vt:lpwstr>
  </property>
</Properties>
</file>